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318" r:id="rId4"/>
    <p:sldId id="261" r:id="rId5"/>
    <p:sldId id="317" r:id="rId6"/>
    <p:sldId id="319" r:id="rId7"/>
    <p:sldId id="320" r:id="rId8"/>
    <p:sldId id="263" r:id="rId9"/>
    <p:sldId id="264" r:id="rId10"/>
    <p:sldId id="266" r:id="rId11"/>
    <p:sldId id="267" r:id="rId12"/>
    <p:sldId id="268" r:id="rId13"/>
    <p:sldId id="269" r:id="rId14"/>
    <p:sldId id="306" r:id="rId15"/>
    <p:sldId id="309" r:id="rId16"/>
    <p:sldId id="313" r:id="rId17"/>
    <p:sldId id="310" r:id="rId18"/>
    <p:sldId id="311" r:id="rId19"/>
    <p:sldId id="321" r:id="rId20"/>
    <p:sldId id="312" r:id="rId21"/>
    <p:sldId id="291" r:id="rId22"/>
    <p:sldId id="298" r:id="rId23"/>
    <p:sldId id="299" r:id="rId24"/>
    <p:sldId id="294" r:id="rId25"/>
    <p:sldId id="295" r:id="rId26"/>
    <p:sldId id="297" r:id="rId27"/>
    <p:sldId id="296"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A15A40-D99A-4783-6F5A-36539F94F656}" name="Vicki Lowe" initials="VL" userId="9e012a2d06db68e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485CC-1F38-4DB7-86CA-BB3C6C729827}" v="18" dt="2024-05-08T22:15:57.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6" d="100"/>
          <a:sy n="106"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hyperlink" Target="https://eosl.ca/air-quality-policy/" TargetMode="External"/><Relationship Id="rId2" Type="http://schemas.openxmlformats.org/officeDocument/2006/relationships/hyperlink" Target="https://www.eosl.ca/severe-weather-lightning-policy/" TargetMode="External"/><Relationship Id="rId1" Type="http://schemas.openxmlformats.org/officeDocument/2006/relationships/hyperlink" Target="https://www.eosl.ca/extreme-temperature-guidelines/"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eosl.ca/air-quality-policy/" TargetMode="External"/><Relationship Id="rId2" Type="http://schemas.openxmlformats.org/officeDocument/2006/relationships/hyperlink" Target="https://www.eosl.ca/severe-weather-lightning-policy/" TargetMode="External"/><Relationship Id="rId1" Type="http://schemas.openxmlformats.org/officeDocument/2006/relationships/hyperlink" Target="https://www.eosl.ca/extreme-temperature-guideline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C20CB0-0A4C-4BBF-AC75-B80AEF09FF7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25EC866-EBD0-4CCC-A698-027C7705FDB0}">
      <dgm:prSet/>
      <dgm:spPr/>
      <dgm:t>
        <a:bodyPr/>
        <a:lstStyle/>
        <a:p>
          <a:r>
            <a:rPr lang="en-US" b="1"/>
            <a:t>2024 EODSL Kick-Off Time</a:t>
          </a:r>
          <a:endParaRPr lang="en-US"/>
        </a:p>
      </dgm:t>
    </dgm:pt>
    <dgm:pt modelId="{66A333E9-36B3-4BFA-BD93-0DC239520819}" type="parTrans" cxnId="{1B608EBC-3195-43FA-87CB-F42BC8C537B9}">
      <dgm:prSet/>
      <dgm:spPr/>
      <dgm:t>
        <a:bodyPr/>
        <a:lstStyle/>
        <a:p>
          <a:endParaRPr lang="en-US"/>
        </a:p>
      </dgm:t>
    </dgm:pt>
    <dgm:pt modelId="{0A50ECE6-E705-4825-9030-B244A478BF20}" type="sibTrans" cxnId="{1B608EBC-3195-43FA-87CB-F42BC8C537B9}">
      <dgm:prSet/>
      <dgm:spPr/>
      <dgm:t>
        <a:bodyPr/>
        <a:lstStyle/>
        <a:p>
          <a:endParaRPr lang="en-US"/>
        </a:p>
      </dgm:t>
    </dgm:pt>
    <dgm:pt modelId="{DB14A872-8BE4-46A9-A99C-77B4ADA7AD9B}">
      <dgm:prSet/>
      <dgm:spPr/>
      <dgm:t>
        <a:bodyPr/>
        <a:lstStyle/>
        <a:p>
          <a:r>
            <a:rPr lang="en-US"/>
            <a:t>Policy For all </a:t>
          </a:r>
          <a:r>
            <a:rPr lang="en-US" b="1"/>
            <a:t>weeknight U9-U12 games</a:t>
          </a:r>
          <a:r>
            <a:rPr lang="en-US"/>
            <a:t> the standard kick-off times will be as follows:</a:t>
          </a:r>
        </a:p>
      </dgm:t>
    </dgm:pt>
    <dgm:pt modelId="{EB7B0B76-0746-41C2-B3A0-D010241D52CA}" type="parTrans" cxnId="{8FE230F3-EF33-4796-B6FF-F77334E6420A}">
      <dgm:prSet/>
      <dgm:spPr/>
      <dgm:t>
        <a:bodyPr/>
        <a:lstStyle/>
        <a:p>
          <a:endParaRPr lang="en-US"/>
        </a:p>
      </dgm:t>
    </dgm:pt>
    <dgm:pt modelId="{F96852AB-CDF6-4698-90AB-0F4D173D04BB}" type="sibTrans" cxnId="{8FE230F3-EF33-4796-B6FF-F77334E6420A}">
      <dgm:prSet/>
      <dgm:spPr/>
      <dgm:t>
        <a:bodyPr/>
        <a:lstStyle/>
        <a:p>
          <a:endParaRPr lang="en-US"/>
        </a:p>
      </dgm:t>
    </dgm:pt>
    <dgm:pt modelId="{86787ECD-7B30-4519-BDF5-253ED0A894C7}">
      <dgm:prSet/>
      <dgm:spPr/>
      <dgm:t>
        <a:bodyPr/>
        <a:lstStyle/>
        <a:p>
          <a:r>
            <a:rPr lang="en-US"/>
            <a:t>19:00 until August 14</a:t>
          </a:r>
          <a:r>
            <a:rPr lang="en-US" baseline="30000"/>
            <a:t>th</a:t>
          </a:r>
          <a:endParaRPr lang="en-US"/>
        </a:p>
      </dgm:t>
    </dgm:pt>
    <dgm:pt modelId="{E577266C-6F90-48AA-8CB4-AD1F4B5F7969}" type="parTrans" cxnId="{3A7D1925-B031-4794-AEDD-CFE9C3C80ED3}">
      <dgm:prSet/>
      <dgm:spPr/>
      <dgm:t>
        <a:bodyPr/>
        <a:lstStyle/>
        <a:p>
          <a:endParaRPr lang="en-US"/>
        </a:p>
      </dgm:t>
    </dgm:pt>
    <dgm:pt modelId="{A204FE2F-8A43-430A-BA36-0374AEB4246C}" type="sibTrans" cxnId="{3A7D1925-B031-4794-AEDD-CFE9C3C80ED3}">
      <dgm:prSet/>
      <dgm:spPr/>
      <dgm:t>
        <a:bodyPr/>
        <a:lstStyle/>
        <a:p>
          <a:endParaRPr lang="en-US"/>
        </a:p>
      </dgm:t>
    </dgm:pt>
    <dgm:pt modelId="{A7E4A93A-FC4B-4B3D-8495-7BC9B407DD35}">
      <dgm:prSet/>
      <dgm:spPr/>
      <dgm:t>
        <a:bodyPr/>
        <a:lstStyle/>
        <a:p>
          <a:r>
            <a:rPr lang="en-US"/>
            <a:t>18:45 beginning August 15</a:t>
          </a:r>
          <a:r>
            <a:rPr lang="en-US" baseline="30000"/>
            <a:t>th</a:t>
          </a:r>
          <a:endParaRPr lang="en-US"/>
        </a:p>
      </dgm:t>
    </dgm:pt>
    <dgm:pt modelId="{0FEC5EDF-B89A-4803-B164-F6ADACA87FF1}" type="parTrans" cxnId="{D11289F8-E3A0-4C68-B8EE-3C5860F80692}">
      <dgm:prSet/>
      <dgm:spPr/>
      <dgm:t>
        <a:bodyPr/>
        <a:lstStyle/>
        <a:p>
          <a:endParaRPr lang="en-US"/>
        </a:p>
      </dgm:t>
    </dgm:pt>
    <dgm:pt modelId="{8421FCF3-CE73-4E95-851F-4535FBA12020}" type="sibTrans" cxnId="{D11289F8-E3A0-4C68-B8EE-3C5860F80692}">
      <dgm:prSet/>
      <dgm:spPr/>
      <dgm:t>
        <a:bodyPr/>
        <a:lstStyle/>
        <a:p>
          <a:endParaRPr lang="en-US"/>
        </a:p>
      </dgm:t>
    </dgm:pt>
    <dgm:pt modelId="{912849A2-A9D4-4FAF-AD0F-1518DEF730B0}">
      <dgm:prSet/>
      <dgm:spPr/>
      <dgm:t>
        <a:bodyPr/>
        <a:lstStyle/>
        <a:p>
          <a:r>
            <a:rPr lang="en-US"/>
            <a:t>18:30 beginning September 1</a:t>
          </a:r>
          <a:r>
            <a:rPr lang="en-US" baseline="30000"/>
            <a:t>st</a:t>
          </a:r>
          <a:endParaRPr lang="en-US"/>
        </a:p>
      </dgm:t>
    </dgm:pt>
    <dgm:pt modelId="{D0346599-380B-45A3-8B3B-663A7982EA83}" type="parTrans" cxnId="{09EA693A-91D6-4E17-87EB-7BB390F9D205}">
      <dgm:prSet/>
      <dgm:spPr/>
      <dgm:t>
        <a:bodyPr/>
        <a:lstStyle/>
        <a:p>
          <a:endParaRPr lang="en-US"/>
        </a:p>
      </dgm:t>
    </dgm:pt>
    <dgm:pt modelId="{94384A92-1F1A-4335-94BD-AB4FDEFF3E21}" type="sibTrans" cxnId="{09EA693A-91D6-4E17-87EB-7BB390F9D205}">
      <dgm:prSet/>
      <dgm:spPr/>
      <dgm:t>
        <a:bodyPr/>
        <a:lstStyle/>
        <a:p>
          <a:endParaRPr lang="en-US"/>
        </a:p>
      </dgm:t>
    </dgm:pt>
    <dgm:pt modelId="{D5361D61-A2DD-4835-AD1A-DF785C48838E}">
      <dgm:prSet/>
      <dgm:spPr/>
      <dgm:t>
        <a:bodyPr/>
        <a:lstStyle/>
        <a:p>
          <a:r>
            <a:rPr lang="en-US"/>
            <a:t>18:15 beginning September 15th</a:t>
          </a:r>
        </a:p>
      </dgm:t>
    </dgm:pt>
    <dgm:pt modelId="{A1E187B6-FB07-49B2-B088-7AEC6093D24B}" type="parTrans" cxnId="{EF360A54-A381-4B6A-B411-0305C4D2AB14}">
      <dgm:prSet/>
      <dgm:spPr/>
      <dgm:t>
        <a:bodyPr/>
        <a:lstStyle/>
        <a:p>
          <a:endParaRPr lang="en-US"/>
        </a:p>
      </dgm:t>
    </dgm:pt>
    <dgm:pt modelId="{C06CC0B0-8096-43BC-AE52-7F9B70667B49}" type="sibTrans" cxnId="{EF360A54-A381-4B6A-B411-0305C4D2AB14}">
      <dgm:prSet/>
      <dgm:spPr/>
      <dgm:t>
        <a:bodyPr/>
        <a:lstStyle/>
        <a:p>
          <a:endParaRPr lang="en-US"/>
        </a:p>
      </dgm:t>
    </dgm:pt>
    <dgm:pt modelId="{73BC1FB0-C773-4E48-A4DD-13C5841EBF11}">
      <dgm:prSet/>
      <dgm:spPr/>
      <dgm:t>
        <a:bodyPr/>
        <a:lstStyle/>
        <a:p>
          <a:r>
            <a:rPr lang="en-US"/>
            <a:t>For all </a:t>
          </a:r>
          <a:r>
            <a:rPr lang="en-US" b="1"/>
            <a:t>U13-U21 games</a:t>
          </a:r>
          <a:r>
            <a:rPr lang="en-US"/>
            <a:t> the standard kick-off times will be as follows:</a:t>
          </a:r>
        </a:p>
      </dgm:t>
    </dgm:pt>
    <dgm:pt modelId="{4E11B397-1A50-4C33-946B-F10971D48BCE}" type="parTrans" cxnId="{2FB705F5-752F-422B-AD43-F804FBA15BAC}">
      <dgm:prSet/>
      <dgm:spPr/>
      <dgm:t>
        <a:bodyPr/>
        <a:lstStyle/>
        <a:p>
          <a:endParaRPr lang="en-US"/>
        </a:p>
      </dgm:t>
    </dgm:pt>
    <dgm:pt modelId="{5B55F987-C948-4D31-8859-4441C57FE80B}" type="sibTrans" cxnId="{2FB705F5-752F-422B-AD43-F804FBA15BAC}">
      <dgm:prSet/>
      <dgm:spPr/>
      <dgm:t>
        <a:bodyPr/>
        <a:lstStyle/>
        <a:p>
          <a:endParaRPr lang="en-US"/>
        </a:p>
      </dgm:t>
    </dgm:pt>
    <dgm:pt modelId="{1D92E6AC-4F8F-47C0-BEA7-9F6E65B59976}">
      <dgm:prSet/>
      <dgm:spPr/>
      <dgm:t>
        <a:bodyPr/>
        <a:lstStyle/>
        <a:p>
          <a:r>
            <a:rPr lang="en-US"/>
            <a:t>18:30 until August 14</a:t>
          </a:r>
          <a:r>
            <a:rPr lang="en-US" baseline="30000"/>
            <a:t>th</a:t>
          </a:r>
          <a:endParaRPr lang="en-US"/>
        </a:p>
      </dgm:t>
    </dgm:pt>
    <dgm:pt modelId="{4C12E553-9FBB-436E-8933-8790A2A69837}" type="parTrans" cxnId="{62FC4470-A058-40D5-9C5E-B0CD7DD07A95}">
      <dgm:prSet/>
      <dgm:spPr/>
      <dgm:t>
        <a:bodyPr/>
        <a:lstStyle/>
        <a:p>
          <a:endParaRPr lang="en-US"/>
        </a:p>
      </dgm:t>
    </dgm:pt>
    <dgm:pt modelId="{983EB92D-8CB3-4439-AEE5-FF508019A074}" type="sibTrans" cxnId="{62FC4470-A058-40D5-9C5E-B0CD7DD07A95}">
      <dgm:prSet/>
      <dgm:spPr/>
      <dgm:t>
        <a:bodyPr/>
        <a:lstStyle/>
        <a:p>
          <a:endParaRPr lang="en-US"/>
        </a:p>
      </dgm:t>
    </dgm:pt>
    <dgm:pt modelId="{0A2AAD23-BC26-4399-9DCD-1C9A4AADF9AD}">
      <dgm:prSet/>
      <dgm:spPr/>
      <dgm:t>
        <a:bodyPr/>
        <a:lstStyle/>
        <a:p>
          <a:r>
            <a:rPr lang="en-US"/>
            <a:t>18:15 beginning August 15</a:t>
          </a:r>
          <a:r>
            <a:rPr lang="en-US" baseline="30000"/>
            <a:t>th</a:t>
          </a:r>
          <a:endParaRPr lang="en-US"/>
        </a:p>
      </dgm:t>
    </dgm:pt>
    <dgm:pt modelId="{3FC277DC-73EF-49AD-97AA-3EAE0F2DA112}" type="parTrans" cxnId="{B37B9C35-D45B-470E-B3A0-5A5DB356D5CC}">
      <dgm:prSet/>
      <dgm:spPr/>
      <dgm:t>
        <a:bodyPr/>
        <a:lstStyle/>
        <a:p>
          <a:endParaRPr lang="en-US"/>
        </a:p>
      </dgm:t>
    </dgm:pt>
    <dgm:pt modelId="{FF6A0E81-1BE4-4DA4-864B-5F2794D5C289}" type="sibTrans" cxnId="{B37B9C35-D45B-470E-B3A0-5A5DB356D5CC}">
      <dgm:prSet/>
      <dgm:spPr/>
      <dgm:t>
        <a:bodyPr/>
        <a:lstStyle/>
        <a:p>
          <a:endParaRPr lang="en-US"/>
        </a:p>
      </dgm:t>
    </dgm:pt>
    <dgm:pt modelId="{F206DBC2-CA52-4FF7-A5B2-C71168AA45E6}">
      <dgm:prSet/>
      <dgm:spPr/>
      <dgm:t>
        <a:bodyPr/>
        <a:lstStyle/>
        <a:p>
          <a:r>
            <a:rPr lang="en-US"/>
            <a:t>18:00 beginning September 1</a:t>
          </a:r>
          <a:r>
            <a:rPr lang="en-US" baseline="30000"/>
            <a:t>st</a:t>
          </a:r>
          <a:endParaRPr lang="en-US"/>
        </a:p>
      </dgm:t>
    </dgm:pt>
    <dgm:pt modelId="{A7E0284D-C5E1-43D4-9433-707044C4E496}" type="parTrans" cxnId="{E26E7CA3-E1A9-4FD1-B1AC-B632356EC294}">
      <dgm:prSet/>
      <dgm:spPr/>
      <dgm:t>
        <a:bodyPr/>
        <a:lstStyle/>
        <a:p>
          <a:endParaRPr lang="en-US"/>
        </a:p>
      </dgm:t>
    </dgm:pt>
    <dgm:pt modelId="{B7C06EA4-3F79-49BE-AEB8-DE6141173886}" type="sibTrans" cxnId="{E26E7CA3-E1A9-4FD1-B1AC-B632356EC294}">
      <dgm:prSet/>
      <dgm:spPr/>
      <dgm:t>
        <a:bodyPr/>
        <a:lstStyle/>
        <a:p>
          <a:endParaRPr lang="en-US"/>
        </a:p>
      </dgm:t>
    </dgm:pt>
    <dgm:pt modelId="{2574967E-5FE5-4697-93D9-152B43B12070}">
      <dgm:prSet/>
      <dgm:spPr/>
      <dgm:t>
        <a:bodyPr/>
        <a:lstStyle/>
        <a:p>
          <a:r>
            <a:rPr lang="en-US"/>
            <a:t>17:45 beginning September 15 (we expect most of these games will be played on weekends)</a:t>
          </a:r>
        </a:p>
      </dgm:t>
    </dgm:pt>
    <dgm:pt modelId="{4B3F39CD-9CCB-4814-A5A0-914057F7DF32}" type="parTrans" cxnId="{F9BC6149-3741-4B06-9F57-8A0061087207}">
      <dgm:prSet/>
      <dgm:spPr/>
      <dgm:t>
        <a:bodyPr/>
        <a:lstStyle/>
        <a:p>
          <a:endParaRPr lang="en-US"/>
        </a:p>
      </dgm:t>
    </dgm:pt>
    <dgm:pt modelId="{41D780D5-A406-4952-BF3C-1C42059C74D6}" type="sibTrans" cxnId="{F9BC6149-3741-4B06-9F57-8A0061087207}">
      <dgm:prSet/>
      <dgm:spPr/>
      <dgm:t>
        <a:bodyPr/>
        <a:lstStyle/>
        <a:p>
          <a:endParaRPr lang="en-US"/>
        </a:p>
      </dgm:t>
    </dgm:pt>
    <dgm:pt modelId="{D875BB4A-D09D-4D2F-9DBE-8C705549910E}" type="pres">
      <dgm:prSet presAssocID="{1CC20CB0-0A4C-4BBF-AC75-B80AEF09FF71}" presName="linear" presStyleCnt="0">
        <dgm:presLayoutVars>
          <dgm:animLvl val="lvl"/>
          <dgm:resizeHandles val="exact"/>
        </dgm:presLayoutVars>
      </dgm:prSet>
      <dgm:spPr/>
    </dgm:pt>
    <dgm:pt modelId="{55DA4C8F-DB64-4D44-AF92-B997B760F352}" type="pres">
      <dgm:prSet presAssocID="{625EC866-EBD0-4CCC-A698-027C7705FDB0}" presName="parentText" presStyleLbl="node1" presStyleIdx="0" presStyleCnt="3">
        <dgm:presLayoutVars>
          <dgm:chMax val="0"/>
          <dgm:bulletEnabled val="1"/>
        </dgm:presLayoutVars>
      </dgm:prSet>
      <dgm:spPr/>
    </dgm:pt>
    <dgm:pt modelId="{7B4DAC98-19A1-41A9-9843-B057199771BA}" type="pres">
      <dgm:prSet presAssocID="{0A50ECE6-E705-4825-9030-B244A478BF20}" presName="spacer" presStyleCnt="0"/>
      <dgm:spPr/>
    </dgm:pt>
    <dgm:pt modelId="{DA6D1145-485E-4ADC-8BA4-155FB84EAB79}" type="pres">
      <dgm:prSet presAssocID="{DB14A872-8BE4-46A9-A99C-77B4ADA7AD9B}" presName="parentText" presStyleLbl="node1" presStyleIdx="1" presStyleCnt="3">
        <dgm:presLayoutVars>
          <dgm:chMax val="0"/>
          <dgm:bulletEnabled val="1"/>
        </dgm:presLayoutVars>
      </dgm:prSet>
      <dgm:spPr/>
    </dgm:pt>
    <dgm:pt modelId="{23760066-F17F-4D07-BE88-9E1900E3A328}" type="pres">
      <dgm:prSet presAssocID="{DB14A872-8BE4-46A9-A99C-77B4ADA7AD9B}" presName="childText" presStyleLbl="revTx" presStyleIdx="0" presStyleCnt="2">
        <dgm:presLayoutVars>
          <dgm:bulletEnabled val="1"/>
        </dgm:presLayoutVars>
      </dgm:prSet>
      <dgm:spPr/>
    </dgm:pt>
    <dgm:pt modelId="{DB13C89B-ABAF-4D19-B7A6-5860776886C6}" type="pres">
      <dgm:prSet presAssocID="{73BC1FB0-C773-4E48-A4DD-13C5841EBF11}" presName="parentText" presStyleLbl="node1" presStyleIdx="2" presStyleCnt="3">
        <dgm:presLayoutVars>
          <dgm:chMax val="0"/>
          <dgm:bulletEnabled val="1"/>
        </dgm:presLayoutVars>
      </dgm:prSet>
      <dgm:spPr/>
    </dgm:pt>
    <dgm:pt modelId="{DC4A972F-DE6B-47D6-B8DE-394BD40AD9DA}" type="pres">
      <dgm:prSet presAssocID="{73BC1FB0-C773-4E48-A4DD-13C5841EBF11}" presName="childText" presStyleLbl="revTx" presStyleIdx="1" presStyleCnt="2">
        <dgm:presLayoutVars>
          <dgm:bulletEnabled val="1"/>
        </dgm:presLayoutVars>
      </dgm:prSet>
      <dgm:spPr/>
    </dgm:pt>
  </dgm:ptLst>
  <dgm:cxnLst>
    <dgm:cxn modelId="{19F22F0F-69FF-43FE-853C-10CF69565779}" type="presOf" srcId="{625EC866-EBD0-4CCC-A698-027C7705FDB0}" destId="{55DA4C8F-DB64-4D44-AF92-B997B760F352}" srcOrd="0" destOrd="0" presId="urn:microsoft.com/office/officeart/2005/8/layout/vList2"/>
    <dgm:cxn modelId="{0CFA641F-2B0A-4988-81E8-A6933A13CD05}" type="presOf" srcId="{A7E4A93A-FC4B-4B3D-8495-7BC9B407DD35}" destId="{23760066-F17F-4D07-BE88-9E1900E3A328}" srcOrd="0" destOrd="1" presId="urn:microsoft.com/office/officeart/2005/8/layout/vList2"/>
    <dgm:cxn modelId="{3A7D1925-B031-4794-AEDD-CFE9C3C80ED3}" srcId="{DB14A872-8BE4-46A9-A99C-77B4ADA7AD9B}" destId="{86787ECD-7B30-4519-BDF5-253ED0A894C7}" srcOrd="0" destOrd="0" parTransId="{E577266C-6F90-48AA-8CB4-AD1F4B5F7969}" sibTransId="{A204FE2F-8A43-430A-BA36-0374AEB4246C}"/>
    <dgm:cxn modelId="{94F3D826-6292-4802-AA2A-9DFBBF35CF62}" type="presOf" srcId="{86787ECD-7B30-4519-BDF5-253ED0A894C7}" destId="{23760066-F17F-4D07-BE88-9E1900E3A328}" srcOrd="0" destOrd="0" presId="urn:microsoft.com/office/officeart/2005/8/layout/vList2"/>
    <dgm:cxn modelId="{3DD9682E-8268-465C-801B-595E14A4B61F}" type="presOf" srcId="{73BC1FB0-C773-4E48-A4DD-13C5841EBF11}" destId="{DB13C89B-ABAF-4D19-B7A6-5860776886C6}" srcOrd="0" destOrd="0" presId="urn:microsoft.com/office/officeart/2005/8/layout/vList2"/>
    <dgm:cxn modelId="{0F52CA2E-B0CA-4D19-AE5B-B70018D6751D}" type="presOf" srcId="{0A2AAD23-BC26-4399-9DCD-1C9A4AADF9AD}" destId="{DC4A972F-DE6B-47D6-B8DE-394BD40AD9DA}" srcOrd="0" destOrd="1" presId="urn:microsoft.com/office/officeart/2005/8/layout/vList2"/>
    <dgm:cxn modelId="{B37B9C35-D45B-470E-B3A0-5A5DB356D5CC}" srcId="{73BC1FB0-C773-4E48-A4DD-13C5841EBF11}" destId="{0A2AAD23-BC26-4399-9DCD-1C9A4AADF9AD}" srcOrd="1" destOrd="0" parTransId="{3FC277DC-73EF-49AD-97AA-3EAE0F2DA112}" sibTransId="{FF6A0E81-1BE4-4DA4-864B-5F2794D5C289}"/>
    <dgm:cxn modelId="{09EA693A-91D6-4E17-87EB-7BB390F9D205}" srcId="{DB14A872-8BE4-46A9-A99C-77B4ADA7AD9B}" destId="{912849A2-A9D4-4FAF-AD0F-1518DEF730B0}" srcOrd="2" destOrd="0" parTransId="{D0346599-380B-45A3-8B3B-663A7982EA83}" sibTransId="{94384A92-1F1A-4335-94BD-AB4FDEFF3E21}"/>
    <dgm:cxn modelId="{F9BC6149-3741-4B06-9F57-8A0061087207}" srcId="{73BC1FB0-C773-4E48-A4DD-13C5841EBF11}" destId="{2574967E-5FE5-4697-93D9-152B43B12070}" srcOrd="3" destOrd="0" parTransId="{4B3F39CD-9CCB-4814-A5A0-914057F7DF32}" sibTransId="{41D780D5-A406-4952-BF3C-1C42059C74D6}"/>
    <dgm:cxn modelId="{62FC4470-A058-40D5-9C5E-B0CD7DD07A95}" srcId="{73BC1FB0-C773-4E48-A4DD-13C5841EBF11}" destId="{1D92E6AC-4F8F-47C0-BEA7-9F6E65B59976}" srcOrd="0" destOrd="0" parTransId="{4C12E553-9FBB-436E-8933-8790A2A69837}" sibTransId="{983EB92D-8CB3-4439-AEE5-FF508019A074}"/>
    <dgm:cxn modelId="{EF360A54-A381-4B6A-B411-0305C4D2AB14}" srcId="{DB14A872-8BE4-46A9-A99C-77B4ADA7AD9B}" destId="{D5361D61-A2DD-4835-AD1A-DF785C48838E}" srcOrd="3" destOrd="0" parTransId="{A1E187B6-FB07-49B2-B088-7AEC6093D24B}" sibTransId="{C06CC0B0-8096-43BC-AE52-7F9B70667B49}"/>
    <dgm:cxn modelId="{1121A48D-6EB5-4131-9FB8-E5D67254F6A5}" type="presOf" srcId="{DB14A872-8BE4-46A9-A99C-77B4ADA7AD9B}" destId="{DA6D1145-485E-4ADC-8BA4-155FB84EAB79}" srcOrd="0" destOrd="0" presId="urn:microsoft.com/office/officeart/2005/8/layout/vList2"/>
    <dgm:cxn modelId="{462B1893-2051-4E6D-9A9D-46DE332CCFBA}" type="presOf" srcId="{F206DBC2-CA52-4FF7-A5B2-C71168AA45E6}" destId="{DC4A972F-DE6B-47D6-B8DE-394BD40AD9DA}" srcOrd="0" destOrd="2" presId="urn:microsoft.com/office/officeart/2005/8/layout/vList2"/>
    <dgm:cxn modelId="{E26E7CA3-E1A9-4FD1-B1AC-B632356EC294}" srcId="{73BC1FB0-C773-4E48-A4DD-13C5841EBF11}" destId="{F206DBC2-CA52-4FF7-A5B2-C71168AA45E6}" srcOrd="2" destOrd="0" parTransId="{A7E0284D-C5E1-43D4-9433-707044C4E496}" sibTransId="{B7C06EA4-3F79-49BE-AEB8-DE6141173886}"/>
    <dgm:cxn modelId="{5D5380AD-4D05-4236-9EF8-B479F43F29B5}" type="presOf" srcId="{D5361D61-A2DD-4835-AD1A-DF785C48838E}" destId="{23760066-F17F-4D07-BE88-9E1900E3A328}" srcOrd="0" destOrd="3" presId="urn:microsoft.com/office/officeart/2005/8/layout/vList2"/>
    <dgm:cxn modelId="{DA0FBCB3-5FCB-4F49-A1FC-63C3575A5051}" type="presOf" srcId="{1CC20CB0-0A4C-4BBF-AC75-B80AEF09FF71}" destId="{D875BB4A-D09D-4D2F-9DBE-8C705549910E}" srcOrd="0" destOrd="0" presId="urn:microsoft.com/office/officeart/2005/8/layout/vList2"/>
    <dgm:cxn modelId="{1B608EBC-3195-43FA-87CB-F42BC8C537B9}" srcId="{1CC20CB0-0A4C-4BBF-AC75-B80AEF09FF71}" destId="{625EC866-EBD0-4CCC-A698-027C7705FDB0}" srcOrd="0" destOrd="0" parTransId="{66A333E9-36B3-4BFA-BD93-0DC239520819}" sibTransId="{0A50ECE6-E705-4825-9030-B244A478BF20}"/>
    <dgm:cxn modelId="{14FFE1D4-E233-4142-8635-EF99C5583A1F}" type="presOf" srcId="{2574967E-5FE5-4697-93D9-152B43B12070}" destId="{DC4A972F-DE6B-47D6-B8DE-394BD40AD9DA}" srcOrd="0" destOrd="3" presId="urn:microsoft.com/office/officeart/2005/8/layout/vList2"/>
    <dgm:cxn modelId="{8FE230F3-EF33-4796-B6FF-F77334E6420A}" srcId="{1CC20CB0-0A4C-4BBF-AC75-B80AEF09FF71}" destId="{DB14A872-8BE4-46A9-A99C-77B4ADA7AD9B}" srcOrd="1" destOrd="0" parTransId="{EB7B0B76-0746-41C2-B3A0-D010241D52CA}" sibTransId="{F96852AB-CDF6-4698-90AB-0F4D173D04BB}"/>
    <dgm:cxn modelId="{04E01AF4-10E5-4147-A48C-8E3E4C8A921F}" type="presOf" srcId="{912849A2-A9D4-4FAF-AD0F-1518DEF730B0}" destId="{23760066-F17F-4D07-BE88-9E1900E3A328}" srcOrd="0" destOrd="2" presId="urn:microsoft.com/office/officeart/2005/8/layout/vList2"/>
    <dgm:cxn modelId="{2FB705F5-752F-422B-AD43-F804FBA15BAC}" srcId="{1CC20CB0-0A4C-4BBF-AC75-B80AEF09FF71}" destId="{73BC1FB0-C773-4E48-A4DD-13C5841EBF11}" srcOrd="2" destOrd="0" parTransId="{4E11B397-1A50-4C33-946B-F10971D48BCE}" sibTransId="{5B55F987-C948-4D31-8859-4441C57FE80B}"/>
    <dgm:cxn modelId="{D11289F8-E3A0-4C68-B8EE-3C5860F80692}" srcId="{DB14A872-8BE4-46A9-A99C-77B4ADA7AD9B}" destId="{A7E4A93A-FC4B-4B3D-8495-7BC9B407DD35}" srcOrd="1" destOrd="0" parTransId="{0FEC5EDF-B89A-4803-B164-F6ADACA87FF1}" sibTransId="{8421FCF3-CE73-4E95-851F-4535FBA12020}"/>
    <dgm:cxn modelId="{4FD0EBFE-28EF-47BB-AAA0-058A7A117F7C}" type="presOf" srcId="{1D92E6AC-4F8F-47C0-BEA7-9F6E65B59976}" destId="{DC4A972F-DE6B-47D6-B8DE-394BD40AD9DA}" srcOrd="0" destOrd="0" presId="urn:microsoft.com/office/officeart/2005/8/layout/vList2"/>
    <dgm:cxn modelId="{4C5CB6B5-F7F4-450E-9E9E-28A040B3B619}" type="presParOf" srcId="{D875BB4A-D09D-4D2F-9DBE-8C705549910E}" destId="{55DA4C8F-DB64-4D44-AF92-B997B760F352}" srcOrd="0" destOrd="0" presId="urn:microsoft.com/office/officeart/2005/8/layout/vList2"/>
    <dgm:cxn modelId="{3A26A319-75AD-46CB-9390-F3C3C55A6697}" type="presParOf" srcId="{D875BB4A-D09D-4D2F-9DBE-8C705549910E}" destId="{7B4DAC98-19A1-41A9-9843-B057199771BA}" srcOrd="1" destOrd="0" presId="urn:microsoft.com/office/officeart/2005/8/layout/vList2"/>
    <dgm:cxn modelId="{AE2A1365-1161-400E-B0B0-5267FD6E4E9E}" type="presParOf" srcId="{D875BB4A-D09D-4D2F-9DBE-8C705549910E}" destId="{DA6D1145-485E-4ADC-8BA4-155FB84EAB79}" srcOrd="2" destOrd="0" presId="urn:microsoft.com/office/officeart/2005/8/layout/vList2"/>
    <dgm:cxn modelId="{C8FFC869-37B8-4C1F-9D08-BAEA84A2F112}" type="presParOf" srcId="{D875BB4A-D09D-4D2F-9DBE-8C705549910E}" destId="{23760066-F17F-4D07-BE88-9E1900E3A328}" srcOrd="3" destOrd="0" presId="urn:microsoft.com/office/officeart/2005/8/layout/vList2"/>
    <dgm:cxn modelId="{19881207-7EFC-4EC9-93B7-3821534DF679}" type="presParOf" srcId="{D875BB4A-D09D-4D2F-9DBE-8C705549910E}" destId="{DB13C89B-ABAF-4D19-B7A6-5860776886C6}" srcOrd="4" destOrd="0" presId="urn:microsoft.com/office/officeart/2005/8/layout/vList2"/>
    <dgm:cxn modelId="{E24769D6-91D3-4EF7-B3B1-31CB5F1E11AA}" type="presParOf" srcId="{D875BB4A-D09D-4D2F-9DBE-8C705549910E}" destId="{DC4A972F-DE6B-47D6-B8DE-394BD40AD9D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00B07D-6664-4EF9-9445-285031A0BAD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DC00BDE-1A1F-44F7-9B80-0DAC864C19F0}">
      <dgm:prSet/>
      <dgm:spPr/>
      <dgm:t>
        <a:bodyPr/>
        <a:lstStyle/>
        <a:p>
          <a:r>
            <a:rPr lang="en-CA">
              <a:hlinkClick xmlns:r="http://schemas.openxmlformats.org/officeDocument/2006/relationships" r:id="rId1"/>
            </a:rPr>
            <a:t>Extreme Temperature Guidelines</a:t>
          </a:r>
          <a:endParaRPr lang="en-US"/>
        </a:p>
      </dgm:t>
    </dgm:pt>
    <dgm:pt modelId="{813CD3B4-68F1-4DA4-A7B9-C7CA8622A56A}" type="parTrans" cxnId="{C7913AF5-F935-4C89-847E-49516B4C8F92}">
      <dgm:prSet/>
      <dgm:spPr/>
      <dgm:t>
        <a:bodyPr/>
        <a:lstStyle/>
        <a:p>
          <a:endParaRPr lang="en-US"/>
        </a:p>
      </dgm:t>
    </dgm:pt>
    <dgm:pt modelId="{935A1ED7-638D-42A0-9B50-273C58BB4C81}" type="sibTrans" cxnId="{C7913AF5-F935-4C89-847E-49516B4C8F92}">
      <dgm:prSet/>
      <dgm:spPr/>
      <dgm:t>
        <a:bodyPr/>
        <a:lstStyle/>
        <a:p>
          <a:endParaRPr lang="en-US"/>
        </a:p>
      </dgm:t>
    </dgm:pt>
    <dgm:pt modelId="{734B6F1B-9081-4122-A404-E24FC688B7C0}">
      <dgm:prSet/>
      <dgm:spPr/>
      <dgm:t>
        <a:bodyPr/>
        <a:lstStyle/>
        <a:p>
          <a:r>
            <a:rPr lang="en-CA">
              <a:hlinkClick xmlns:r="http://schemas.openxmlformats.org/officeDocument/2006/relationships" r:id="rId2"/>
            </a:rPr>
            <a:t>Severe Weather and Lightning Policy</a:t>
          </a:r>
          <a:endParaRPr lang="en-US"/>
        </a:p>
      </dgm:t>
    </dgm:pt>
    <dgm:pt modelId="{9888D12A-25EB-44BC-8CE8-69E495B58E1E}" type="parTrans" cxnId="{A0D45DB6-64CF-4EDD-A1D4-24C80080934D}">
      <dgm:prSet/>
      <dgm:spPr/>
      <dgm:t>
        <a:bodyPr/>
        <a:lstStyle/>
        <a:p>
          <a:endParaRPr lang="en-US"/>
        </a:p>
      </dgm:t>
    </dgm:pt>
    <dgm:pt modelId="{BB6143B3-F76C-47A3-90D4-80DA6ED5A98F}" type="sibTrans" cxnId="{A0D45DB6-64CF-4EDD-A1D4-24C80080934D}">
      <dgm:prSet/>
      <dgm:spPr/>
      <dgm:t>
        <a:bodyPr/>
        <a:lstStyle/>
        <a:p>
          <a:endParaRPr lang="en-US"/>
        </a:p>
      </dgm:t>
    </dgm:pt>
    <dgm:pt modelId="{7010DAF1-9A86-4DA0-B63C-842FF201FE9E}">
      <dgm:prSet/>
      <dgm:spPr/>
      <dgm:t>
        <a:bodyPr/>
        <a:lstStyle/>
        <a:p>
          <a:r>
            <a:rPr lang="en-CA">
              <a:hlinkClick xmlns:r="http://schemas.openxmlformats.org/officeDocument/2006/relationships" r:id="rId3"/>
            </a:rPr>
            <a:t>Air Quality Policy</a:t>
          </a:r>
          <a:endParaRPr lang="en-US"/>
        </a:p>
      </dgm:t>
    </dgm:pt>
    <dgm:pt modelId="{F3A5686C-AAEE-4B4B-A1AF-D6E61C7A7ACD}" type="parTrans" cxnId="{0BD92DA7-078C-40CC-8A50-1ECCAFE70470}">
      <dgm:prSet/>
      <dgm:spPr/>
      <dgm:t>
        <a:bodyPr/>
        <a:lstStyle/>
        <a:p>
          <a:endParaRPr lang="en-US"/>
        </a:p>
      </dgm:t>
    </dgm:pt>
    <dgm:pt modelId="{847B06D8-8AA4-44EF-B161-E4965D4CF1B4}" type="sibTrans" cxnId="{0BD92DA7-078C-40CC-8A50-1ECCAFE70470}">
      <dgm:prSet/>
      <dgm:spPr/>
      <dgm:t>
        <a:bodyPr/>
        <a:lstStyle/>
        <a:p>
          <a:endParaRPr lang="en-US"/>
        </a:p>
      </dgm:t>
    </dgm:pt>
    <dgm:pt modelId="{6B364A2E-4269-4EAD-A3F3-57ECACEA69C0}" type="pres">
      <dgm:prSet presAssocID="{DF00B07D-6664-4EF9-9445-285031A0BAD4}" presName="linear" presStyleCnt="0">
        <dgm:presLayoutVars>
          <dgm:animLvl val="lvl"/>
          <dgm:resizeHandles val="exact"/>
        </dgm:presLayoutVars>
      </dgm:prSet>
      <dgm:spPr/>
    </dgm:pt>
    <dgm:pt modelId="{8F1820FA-496F-4EE3-883E-241040E8300D}" type="pres">
      <dgm:prSet presAssocID="{5DC00BDE-1A1F-44F7-9B80-0DAC864C19F0}" presName="parentText" presStyleLbl="node1" presStyleIdx="0" presStyleCnt="3">
        <dgm:presLayoutVars>
          <dgm:chMax val="0"/>
          <dgm:bulletEnabled val="1"/>
        </dgm:presLayoutVars>
      </dgm:prSet>
      <dgm:spPr/>
    </dgm:pt>
    <dgm:pt modelId="{91DCA5DC-8D8B-45CE-8056-A52BE9132EC8}" type="pres">
      <dgm:prSet presAssocID="{935A1ED7-638D-42A0-9B50-273C58BB4C81}" presName="spacer" presStyleCnt="0"/>
      <dgm:spPr/>
    </dgm:pt>
    <dgm:pt modelId="{9A6EFB68-133C-4B91-80BC-D699535FA048}" type="pres">
      <dgm:prSet presAssocID="{734B6F1B-9081-4122-A404-E24FC688B7C0}" presName="parentText" presStyleLbl="node1" presStyleIdx="1" presStyleCnt="3">
        <dgm:presLayoutVars>
          <dgm:chMax val="0"/>
          <dgm:bulletEnabled val="1"/>
        </dgm:presLayoutVars>
      </dgm:prSet>
      <dgm:spPr/>
    </dgm:pt>
    <dgm:pt modelId="{14E34546-3431-47C2-9B48-A352A4BD631F}" type="pres">
      <dgm:prSet presAssocID="{BB6143B3-F76C-47A3-90D4-80DA6ED5A98F}" presName="spacer" presStyleCnt="0"/>
      <dgm:spPr/>
    </dgm:pt>
    <dgm:pt modelId="{0144FCC6-E60D-4A0B-83BF-F88B123DB59E}" type="pres">
      <dgm:prSet presAssocID="{7010DAF1-9A86-4DA0-B63C-842FF201FE9E}" presName="parentText" presStyleLbl="node1" presStyleIdx="2" presStyleCnt="3">
        <dgm:presLayoutVars>
          <dgm:chMax val="0"/>
          <dgm:bulletEnabled val="1"/>
        </dgm:presLayoutVars>
      </dgm:prSet>
      <dgm:spPr/>
    </dgm:pt>
  </dgm:ptLst>
  <dgm:cxnLst>
    <dgm:cxn modelId="{8E19561B-E64B-4EC4-96C4-43ABBDF4C2CD}" type="presOf" srcId="{734B6F1B-9081-4122-A404-E24FC688B7C0}" destId="{9A6EFB68-133C-4B91-80BC-D699535FA048}" srcOrd="0" destOrd="0" presId="urn:microsoft.com/office/officeart/2005/8/layout/vList2"/>
    <dgm:cxn modelId="{9B650A3F-59E1-42A0-A1AD-5D20B73EC48F}" type="presOf" srcId="{DF00B07D-6664-4EF9-9445-285031A0BAD4}" destId="{6B364A2E-4269-4EAD-A3F3-57ECACEA69C0}" srcOrd="0" destOrd="0" presId="urn:microsoft.com/office/officeart/2005/8/layout/vList2"/>
    <dgm:cxn modelId="{0BD92DA7-078C-40CC-8A50-1ECCAFE70470}" srcId="{DF00B07D-6664-4EF9-9445-285031A0BAD4}" destId="{7010DAF1-9A86-4DA0-B63C-842FF201FE9E}" srcOrd="2" destOrd="0" parTransId="{F3A5686C-AAEE-4B4B-A1AF-D6E61C7A7ACD}" sibTransId="{847B06D8-8AA4-44EF-B161-E4965D4CF1B4}"/>
    <dgm:cxn modelId="{353EADB3-B116-47E0-8376-F9FC701C691E}" type="presOf" srcId="{7010DAF1-9A86-4DA0-B63C-842FF201FE9E}" destId="{0144FCC6-E60D-4A0B-83BF-F88B123DB59E}" srcOrd="0" destOrd="0" presId="urn:microsoft.com/office/officeart/2005/8/layout/vList2"/>
    <dgm:cxn modelId="{A0D45DB6-64CF-4EDD-A1D4-24C80080934D}" srcId="{DF00B07D-6664-4EF9-9445-285031A0BAD4}" destId="{734B6F1B-9081-4122-A404-E24FC688B7C0}" srcOrd="1" destOrd="0" parTransId="{9888D12A-25EB-44BC-8CE8-69E495B58E1E}" sibTransId="{BB6143B3-F76C-47A3-90D4-80DA6ED5A98F}"/>
    <dgm:cxn modelId="{FB3B25C1-77F0-4433-A0FF-685619F8EEC6}" type="presOf" srcId="{5DC00BDE-1A1F-44F7-9B80-0DAC864C19F0}" destId="{8F1820FA-496F-4EE3-883E-241040E8300D}" srcOrd="0" destOrd="0" presId="urn:microsoft.com/office/officeart/2005/8/layout/vList2"/>
    <dgm:cxn modelId="{C7913AF5-F935-4C89-847E-49516B4C8F92}" srcId="{DF00B07D-6664-4EF9-9445-285031A0BAD4}" destId="{5DC00BDE-1A1F-44F7-9B80-0DAC864C19F0}" srcOrd="0" destOrd="0" parTransId="{813CD3B4-68F1-4DA4-A7B9-C7CA8622A56A}" sibTransId="{935A1ED7-638D-42A0-9B50-273C58BB4C81}"/>
    <dgm:cxn modelId="{FC136C8C-3997-4A7A-87B0-7DE229E15D09}" type="presParOf" srcId="{6B364A2E-4269-4EAD-A3F3-57ECACEA69C0}" destId="{8F1820FA-496F-4EE3-883E-241040E8300D}" srcOrd="0" destOrd="0" presId="urn:microsoft.com/office/officeart/2005/8/layout/vList2"/>
    <dgm:cxn modelId="{196EB0EC-D1D3-45A8-A1E7-77E959F00C60}" type="presParOf" srcId="{6B364A2E-4269-4EAD-A3F3-57ECACEA69C0}" destId="{91DCA5DC-8D8B-45CE-8056-A52BE9132EC8}" srcOrd="1" destOrd="0" presId="urn:microsoft.com/office/officeart/2005/8/layout/vList2"/>
    <dgm:cxn modelId="{D95B0606-EB2A-483C-B1DD-51F2D51D9DC0}" type="presParOf" srcId="{6B364A2E-4269-4EAD-A3F3-57ECACEA69C0}" destId="{9A6EFB68-133C-4B91-80BC-D699535FA048}" srcOrd="2" destOrd="0" presId="urn:microsoft.com/office/officeart/2005/8/layout/vList2"/>
    <dgm:cxn modelId="{FE2B96E8-3A02-40D5-A222-CDDF1060C709}" type="presParOf" srcId="{6B364A2E-4269-4EAD-A3F3-57ECACEA69C0}" destId="{14E34546-3431-47C2-9B48-A352A4BD631F}" srcOrd="3" destOrd="0" presId="urn:microsoft.com/office/officeart/2005/8/layout/vList2"/>
    <dgm:cxn modelId="{A3E4DC4F-44F8-4E4C-8583-B9798A7E2F2F}" type="presParOf" srcId="{6B364A2E-4269-4EAD-A3F3-57ECACEA69C0}" destId="{0144FCC6-E60D-4A0B-83BF-F88B123DB59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A4C8F-DB64-4D44-AF92-B997B760F352}">
      <dsp:nvSpPr>
        <dsp:cNvPr id="0" name=""/>
        <dsp:cNvSpPr/>
      </dsp:nvSpPr>
      <dsp:spPr>
        <a:xfrm>
          <a:off x="0" y="79953"/>
          <a:ext cx="4780416"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2024 EODSL Kick-Off Time</a:t>
          </a:r>
          <a:endParaRPr lang="en-US" sz="1800" kern="1200"/>
        </a:p>
      </dsp:txBody>
      <dsp:txXfrm>
        <a:off x="34906" y="114859"/>
        <a:ext cx="4710604" cy="645240"/>
      </dsp:txXfrm>
    </dsp:sp>
    <dsp:sp modelId="{DA6D1145-485E-4ADC-8BA4-155FB84EAB79}">
      <dsp:nvSpPr>
        <dsp:cNvPr id="0" name=""/>
        <dsp:cNvSpPr/>
      </dsp:nvSpPr>
      <dsp:spPr>
        <a:xfrm>
          <a:off x="0" y="846846"/>
          <a:ext cx="4780416" cy="71505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Policy For all </a:t>
          </a:r>
          <a:r>
            <a:rPr lang="en-US" sz="1800" b="1" kern="1200"/>
            <a:t>weeknight U9-U12 games</a:t>
          </a:r>
          <a:r>
            <a:rPr lang="en-US" sz="1800" kern="1200"/>
            <a:t> the standard kick-off times will be as follows:</a:t>
          </a:r>
        </a:p>
      </dsp:txBody>
      <dsp:txXfrm>
        <a:off x="34906" y="881752"/>
        <a:ext cx="4710604" cy="645240"/>
      </dsp:txXfrm>
    </dsp:sp>
    <dsp:sp modelId="{23760066-F17F-4D07-BE88-9E1900E3A328}">
      <dsp:nvSpPr>
        <dsp:cNvPr id="0" name=""/>
        <dsp:cNvSpPr/>
      </dsp:nvSpPr>
      <dsp:spPr>
        <a:xfrm>
          <a:off x="0" y="1561899"/>
          <a:ext cx="4780416"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77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19:00 until August 14</a:t>
          </a:r>
          <a:r>
            <a:rPr lang="en-US" sz="1400" kern="1200" baseline="30000"/>
            <a:t>th</a:t>
          </a:r>
          <a:endParaRPr lang="en-US" sz="1400" kern="1200"/>
        </a:p>
        <a:p>
          <a:pPr marL="114300" lvl="1" indent="-114300" algn="l" defTabSz="622300">
            <a:lnSpc>
              <a:spcPct val="90000"/>
            </a:lnSpc>
            <a:spcBef>
              <a:spcPct val="0"/>
            </a:spcBef>
            <a:spcAft>
              <a:spcPct val="20000"/>
            </a:spcAft>
            <a:buChar char="•"/>
          </a:pPr>
          <a:r>
            <a:rPr lang="en-US" sz="1400" kern="1200"/>
            <a:t>18:45 beginning August 15</a:t>
          </a:r>
          <a:r>
            <a:rPr lang="en-US" sz="1400" kern="1200" baseline="30000"/>
            <a:t>th</a:t>
          </a:r>
          <a:endParaRPr lang="en-US" sz="1400" kern="1200"/>
        </a:p>
        <a:p>
          <a:pPr marL="114300" lvl="1" indent="-114300" algn="l" defTabSz="622300">
            <a:lnSpc>
              <a:spcPct val="90000"/>
            </a:lnSpc>
            <a:spcBef>
              <a:spcPct val="0"/>
            </a:spcBef>
            <a:spcAft>
              <a:spcPct val="20000"/>
            </a:spcAft>
            <a:buChar char="•"/>
          </a:pPr>
          <a:r>
            <a:rPr lang="en-US" sz="1400" kern="1200"/>
            <a:t>18:30 beginning September 1</a:t>
          </a:r>
          <a:r>
            <a:rPr lang="en-US" sz="1400" kern="1200" baseline="30000"/>
            <a:t>st</a:t>
          </a:r>
          <a:endParaRPr lang="en-US" sz="1400" kern="1200"/>
        </a:p>
        <a:p>
          <a:pPr marL="114300" lvl="1" indent="-114300" algn="l" defTabSz="622300">
            <a:lnSpc>
              <a:spcPct val="90000"/>
            </a:lnSpc>
            <a:spcBef>
              <a:spcPct val="0"/>
            </a:spcBef>
            <a:spcAft>
              <a:spcPct val="20000"/>
            </a:spcAft>
            <a:buChar char="•"/>
          </a:pPr>
          <a:r>
            <a:rPr lang="en-US" sz="1400" kern="1200"/>
            <a:t>18:15 beginning September 15th</a:t>
          </a:r>
        </a:p>
      </dsp:txBody>
      <dsp:txXfrm>
        <a:off x="0" y="1561899"/>
        <a:ext cx="4780416" cy="968760"/>
      </dsp:txXfrm>
    </dsp:sp>
    <dsp:sp modelId="{DB13C89B-ABAF-4D19-B7A6-5860776886C6}">
      <dsp:nvSpPr>
        <dsp:cNvPr id="0" name=""/>
        <dsp:cNvSpPr/>
      </dsp:nvSpPr>
      <dsp:spPr>
        <a:xfrm>
          <a:off x="0" y="2530659"/>
          <a:ext cx="4780416" cy="71505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For all </a:t>
          </a:r>
          <a:r>
            <a:rPr lang="en-US" sz="1800" b="1" kern="1200"/>
            <a:t>U13-U21 games</a:t>
          </a:r>
          <a:r>
            <a:rPr lang="en-US" sz="1800" kern="1200"/>
            <a:t> the standard kick-off times will be as follows:</a:t>
          </a:r>
        </a:p>
      </dsp:txBody>
      <dsp:txXfrm>
        <a:off x="34906" y="2565565"/>
        <a:ext cx="4710604" cy="645240"/>
      </dsp:txXfrm>
    </dsp:sp>
    <dsp:sp modelId="{DC4A972F-DE6B-47D6-B8DE-394BD40AD9DA}">
      <dsp:nvSpPr>
        <dsp:cNvPr id="0" name=""/>
        <dsp:cNvSpPr/>
      </dsp:nvSpPr>
      <dsp:spPr>
        <a:xfrm>
          <a:off x="0" y="3245712"/>
          <a:ext cx="4780416" cy="115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77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18:30 until August 14</a:t>
          </a:r>
          <a:r>
            <a:rPr lang="en-US" sz="1400" kern="1200" baseline="30000"/>
            <a:t>th</a:t>
          </a:r>
          <a:endParaRPr lang="en-US" sz="1400" kern="1200"/>
        </a:p>
        <a:p>
          <a:pPr marL="114300" lvl="1" indent="-114300" algn="l" defTabSz="622300">
            <a:lnSpc>
              <a:spcPct val="90000"/>
            </a:lnSpc>
            <a:spcBef>
              <a:spcPct val="0"/>
            </a:spcBef>
            <a:spcAft>
              <a:spcPct val="20000"/>
            </a:spcAft>
            <a:buChar char="•"/>
          </a:pPr>
          <a:r>
            <a:rPr lang="en-US" sz="1400" kern="1200"/>
            <a:t>18:15 beginning August 15</a:t>
          </a:r>
          <a:r>
            <a:rPr lang="en-US" sz="1400" kern="1200" baseline="30000"/>
            <a:t>th</a:t>
          </a:r>
          <a:endParaRPr lang="en-US" sz="1400" kern="1200"/>
        </a:p>
        <a:p>
          <a:pPr marL="114300" lvl="1" indent="-114300" algn="l" defTabSz="622300">
            <a:lnSpc>
              <a:spcPct val="90000"/>
            </a:lnSpc>
            <a:spcBef>
              <a:spcPct val="0"/>
            </a:spcBef>
            <a:spcAft>
              <a:spcPct val="20000"/>
            </a:spcAft>
            <a:buChar char="•"/>
          </a:pPr>
          <a:r>
            <a:rPr lang="en-US" sz="1400" kern="1200"/>
            <a:t>18:00 beginning September 1</a:t>
          </a:r>
          <a:r>
            <a:rPr lang="en-US" sz="1400" kern="1200" baseline="30000"/>
            <a:t>st</a:t>
          </a:r>
          <a:endParaRPr lang="en-US" sz="1400" kern="1200"/>
        </a:p>
        <a:p>
          <a:pPr marL="114300" lvl="1" indent="-114300" algn="l" defTabSz="622300">
            <a:lnSpc>
              <a:spcPct val="90000"/>
            </a:lnSpc>
            <a:spcBef>
              <a:spcPct val="0"/>
            </a:spcBef>
            <a:spcAft>
              <a:spcPct val="20000"/>
            </a:spcAft>
            <a:buChar char="•"/>
          </a:pPr>
          <a:r>
            <a:rPr lang="en-US" sz="1400" kern="1200"/>
            <a:t>17:45 beginning September 15 (we expect most of these games will be played on weekends)</a:t>
          </a:r>
        </a:p>
      </dsp:txBody>
      <dsp:txXfrm>
        <a:off x="0" y="3245712"/>
        <a:ext cx="4780416" cy="1155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820FA-496F-4EE3-883E-241040E8300D}">
      <dsp:nvSpPr>
        <dsp:cNvPr id="0" name=""/>
        <dsp:cNvSpPr/>
      </dsp:nvSpPr>
      <dsp:spPr>
        <a:xfrm>
          <a:off x="0" y="51113"/>
          <a:ext cx="4780416" cy="13922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CA" sz="3500" kern="1200">
              <a:hlinkClick xmlns:r="http://schemas.openxmlformats.org/officeDocument/2006/relationships" r:id="rId1"/>
            </a:rPr>
            <a:t>Extreme Temperature Guidelines</a:t>
          </a:r>
          <a:endParaRPr lang="en-US" sz="3500" kern="1200"/>
        </a:p>
      </dsp:txBody>
      <dsp:txXfrm>
        <a:off x="67966" y="119079"/>
        <a:ext cx="4644484" cy="1256367"/>
      </dsp:txXfrm>
    </dsp:sp>
    <dsp:sp modelId="{9A6EFB68-133C-4B91-80BC-D699535FA048}">
      <dsp:nvSpPr>
        <dsp:cNvPr id="0" name=""/>
        <dsp:cNvSpPr/>
      </dsp:nvSpPr>
      <dsp:spPr>
        <a:xfrm>
          <a:off x="0" y="1544213"/>
          <a:ext cx="4780416" cy="139229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CA" sz="3500" kern="1200">
              <a:hlinkClick xmlns:r="http://schemas.openxmlformats.org/officeDocument/2006/relationships" r:id="rId2"/>
            </a:rPr>
            <a:t>Severe Weather and Lightning Policy</a:t>
          </a:r>
          <a:endParaRPr lang="en-US" sz="3500" kern="1200"/>
        </a:p>
      </dsp:txBody>
      <dsp:txXfrm>
        <a:off x="67966" y="1612179"/>
        <a:ext cx="4644484" cy="1256367"/>
      </dsp:txXfrm>
    </dsp:sp>
    <dsp:sp modelId="{0144FCC6-E60D-4A0B-83BF-F88B123DB59E}">
      <dsp:nvSpPr>
        <dsp:cNvPr id="0" name=""/>
        <dsp:cNvSpPr/>
      </dsp:nvSpPr>
      <dsp:spPr>
        <a:xfrm>
          <a:off x="0" y="3037313"/>
          <a:ext cx="4780416" cy="139229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CA" sz="3500" kern="1200">
              <a:hlinkClick xmlns:r="http://schemas.openxmlformats.org/officeDocument/2006/relationships" r:id="rId3"/>
            </a:rPr>
            <a:t>Air Quality Policy</a:t>
          </a:r>
          <a:endParaRPr lang="en-US" sz="3500" kern="1200"/>
        </a:p>
      </dsp:txBody>
      <dsp:txXfrm>
        <a:off x="67966" y="3105279"/>
        <a:ext cx="4644484" cy="12563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8T22:15:48.552"/>
    </inkml:context>
    <inkml:brush xml:id="br0">
      <inkml:brushProperty name="width" value="0.05" units="cm"/>
      <inkml:brushProperty name="height" value="0.05" units="cm"/>
      <inkml:brushProperty name="color" value="#E71224"/>
    </inkml:brush>
  </inkml:definitions>
  <inkml:trace contextRef="#ctx0" brushRef="#br0">1325 219 24575,'-43'-49'0,"27"30"0,-2 0 0,0 0 0,-1 2 0,-22-16 0,22 20 0,9 5 0,0 1 0,-1 0 0,0 1 0,0 0 0,-21-7 0,29 12 0,0 0 0,-1 1 0,1-1 0,0 1 0,-1 0 0,1 0 0,-1 0 0,1 1 0,0-1 0,-1 1 0,1-1 0,0 1 0,0 0 0,-1 0 0,1 1 0,0-1 0,0 1 0,0-1 0,0 1 0,1 0 0,-1 0 0,0 0 0,1 1 0,0-1 0,-1 1 0,-2 4 0,1-2 0,0 1 0,1 0 0,0 0 0,0 1 0,0-1 0,1 0 0,-2 10 0,2-8 0,0-1 0,-1 0 0,0 1 0,0-1 0,-7 12 0,-2-3 0,6-9 0,0 1 0,1 0 0,0 0 0,1 0 0,-1 0 0,1 1 0,1 0 0,-4 13 0,-30 115 0,16-66 0,-12 80 0,0 143 0,-24 131 0,47-387 0,-1-1 0,-21 45 0,12-32 0,-94 223 0,77-181 0,4 1 0,-33 149 0,39-101 0,-10 162 0,11-90 0,-1-5 0,-37 287 0,35-176 0,12-90 0,-18 81 0,-35 337 0,59-153 0,10-138 0,-12-214 0,6-98 0,3 0 0,1 1 0,7 86 0,13 59 0,-9 228 0,-9-357 0,2-46 0,0 1 0,1-1 0,1 0 0,0 0 0,1 0 0,1-1 0,0 1 0,1-1 0,12 20 0,9 12 0,48 59 0,-15-22 0,-29-28 0,-2 0 0,-3 2 0,22 68 0,-45-119 0,33 88 0,57 172 0,-89-250 0,2 0 0,0-1 0,0 0 0,2 0 0,0 0 0,0-1 0,1 0 0,1-1 0,0 0 0,1-1 0,1 0 0,0 0 0,15 11 0,-22-19 0,1-1 0,0 1 0,0-1 0,0 0 0,0 0 0,0-1 0,0 0 0,1 0 0,-1 0 0,13 1 0,5-2 0,42-2 0,-45 0 0,0 1 0,31 3 0,9 6 0,2-3 0,-1-2 0,0-3 0,1-3 0,104-16 0,-157 15 0,0 0 0,0-1 0,-1 0 0,1 0 0,-1-1 0,0 0 0,0-1 0,-1 0 0,1 0 0,-1-1 0,-1 0 0,1 0 0,-1-1 0,0 0 0,-1 0 0,6-10 0,11-20 0,0 0 0,23-59 0,-35 71 0,178-455 0,-162 389 0,-3 0 0,-5-2 0,12-137 0,-6-239 0,2 189 0,-3 41 0,-18 162 0,34-289 0,-29 321 0,27-77 0,4-8 0,2-56 0,23-233 0,-62 380 0,-3 0 0,-1-1 0,-2 1 0,-1 0 0,-3 0 0,-1 0 0,-11-38 0,9 41 0,1 1 0,2-1 0,2 0 0,1 0 0,5-54 0,-4-66 0,-5 117 0,-1 1 0,-22-70 0,11 45 0,-200-1017 0,183 629 0,35-3 0,3 176 0,-4 255 0,-2 0 0,-7-35 0,4 32 0,-2-39 0,9-60 0,-3-28 0,-1 140 0,0 1 0,-1 0 0,0 0 0,-1 0 0,0 1 0,-1-1 0,0 1 0,-1 1 0,-16-21 0,11 15 0,1 1 0,1-1 0,-14-35 0,20 41 0,-1 0 0,0 0 0,-1 0 0,0 1 0,0 0 0,-1 0 0,0 0 0,-1 1 0,0 0 0,-1 1 0,1 0 0,-2 0 0,1 0 0,-21-11 0,15 8 0,0-1 0,1 0 0,0-1 0,-22-27 0,23 23 0,-1 2 0,-1 0 0,-23-18 0,-93-73-1365,116 92-5461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8T22:15:53.718"/>
    </inkml:context>
    <inkml:brush xml:id="br0">
      <inkml:brushProperty name="width" value="0.05" units="cm"/>
      <inkml:brushProperty name="height" value="0.05" units="cm"/>
      <inkml:brushProperty name="color" value="#E71224"/>
    </inkml:brush>
  </inkml:definitions>
  <inkml:trace contextRef="#ctx0" brushRef="#br0">2203 253 24575,'-143'-2'0,"-159"4"0,50 27 0,162-16 0,-139 4 0,114-20 0,-151 5 0,243 1 0,0 1 0,1 1 0,-1 1 0,-40 17 0,40-14 0,0 0 0,-1-2 0,0-1 0,-27 4 0,21-4 0,0 1 0,0 1 0,1 1 0,0 2 0,1 1 0,-45 26 0,55-28 0,1 2 0,0-1 0,0 2 0,1 0 0,1 1 0,0 1 0,1 0 0,1 1 0,0 1 0,1-1 0,1 2 0,0 0 0,1 0 0,2 1 0,-8 21 0,8-16 0,1 2 0,1-1 0,1 1 0,1 0 0,1 0 0,2 0 0,0 0 0,2 0 0,1 1 0,1-1 0,9 37 0,-8-54 0,0 1 0,0-1 0,0 0 0,1-1 0,1 1 0,-1-1 0,1 0 0,1 0 0,-1-1 0,1 0 0,9 7 0,12 10 0,51 32 0,-62-48 0,-1 0 0,1-1 0,0-1 0,1 0 0,-1-1 0,1-1 0,35 3 0,42 11 0,-27 0 0,1-3 0,0-3 0,78 3 0,-107-12 0,1 1 0,-1 3 0,41 11 0,115 44 0,-140-43 0,-28-11 0,0-1 0,1-1 0,0-2 0,33 1 0,121-5 0,-99-2 0,-11 2 0,49-1 0,125-16 0,-117-8 0,-115 21 0,18-1 0,-1 1 0,66 0 0,-61 4 0,71-9 0,117-32 0,-201 35 0,-1-2 0,1-1 0,-1 0 0,-1-2 0,30-19 0,-35 21 0,9-6 0,0-2 0,0 0 0,-2-2 0,0 0 0,-1-2 0,-1 0 0,-1-2 0,-1 0 0,20-31 0,-37 48 0,1-1 0,-1 1 0,0-1 0,0 1 0,-1-1 0,0 0 0,0 0 0,-1 0 0,0 0 0,0-1 0,0 1 0,-1-12 0,-2 4 0,-1 1 0,0-1 0,-1 1 0,-1 0 0,-6-15 0,-5-8 0,-22-57 0,-36-137 0,62 182 0,5 12 0,-1 1 0,-2 1 0,-2-1 0,-1 2 0,-31-57 0,21 52 0,17 26 0,-1 1 0,0 1 0,0-1 0,-2 1 0,1 1 0,-1-1 0,-1 2 0,-11-11 0,12 14 0,1 1 0,-1 0 0,0 0 0,0 0 0,-1 1 0,1 1 0,-19-5 0,8 5 0,1 0 0,-1 2 0,-23 1 0,10 0 0,-115-2 0,126 0 0,0-1 0,1-1 0,-1-1 0,-36-13 0,49 14 0,-1 1 0,0 0 0,0 0 0,-1 1 0,1 1 0,0-1 0,-1 2 0,1-1 0,0 1 0,-13 2 0,8 1 0,1 1 0,-1 0 0,1 1 0,-1 0 0,2 1 0,-19 11 0,19-9 0,0 1 0,0 0 0,1 1 0,0 1 0,1 0 0,-17 20 0,-51 83 0,65-93 0,10-14-273,0 0 0,0 0 0,1 0 0,-3 10 0,0 4-6553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8T22:15:56.646"/>
    </inkml:context>
    <inkml:brush xml:id="br0">
      <inkml:brushProperty name="width" value="0.05" units="cm"/>
      <inkml:brushProperty name="height" value="0.05" units="cm"/>
      <inkml:brushProperty name="color" value="#E71224"/>
    </inkml:brush>
  </inkml:definitions>
  <inkml:trace contextRef="#ctx0" brushRef="#br0">3133 344 24575,'-237'-17'0,"116"4"0,-134-6-82,-233-24-310,335 23 267,-176-47 1,307 61 124,-273-67 94,-1 25-10,178 34 246,-41-4-115,149 18-215,0 1 0,0 0 0,0 0 0,1 1 0,-1 0 0,0 1 0,1 0 0,0 0 0,-1 1 0,1 1 0,1-1 0,-1 1 0,-12 10 0,-7 7 0,1 1 0,-34 38 0,29-24 0,2 2 0,1 1 0,2 1 0,2 1 0,2 1 0,-22 57 0,9-19 0,-50 123 0,76-173 0,1-1 0,1 1 0,2 0 0,-5 59 0,0 20 0,5-72 0,0 52 0,6-77 0,1 1 0,1-1 0,-1 1 0,2-1 0,0 0 0,1 0 0,9 21 0,11 15 0,2-1 0,3-2 0,1 0 0,61 67 0,-16-32 0,113 93 0,-151-142 0,2-1 0,2-3 0,0-1 0,2-2 0,0-2 0,2-1 0,0-3 0,2-2 0,87 21 0,793 97-139,-281-69-417,-245-22 399,-355-41 215,-1-2 0,1-2 0,0-2 0,53-10 1,173-50 401,-123 26-359,501-95-1014,-489 102 808,712-127 105,-740 135 0,-130 21 14,-1 1 0,1-1 1,0 0-1,0 0 0,-1 0 1,1-1-1,-1 1 0,1 0 1,-1-1-1,1 0 0,-1 1 1,0-1-1,0 0 0,0 0 1,0-1-1,0 1 0,0 0 1,-1-1-1,1 1 0,-1-1 1,0 1-1,1-1 0,-1 1 1,0-1-1,-1 0 0,1 0 1,0 0-1,0-2 0,-1-8 80,0 0-1,0 0 1,-1 1-1,0-1 0,-4-14 1,1 4-52,-5-33-42,-3 0 0,-2 1 0,-3 0 0,-30-69 0,30 88 0,-2 0 0,-1 0 0,-2 2 0,-2 1 0,0 0 0,-54-52 0,-121-91 0,42 38 0,85 73 0,-106-128 0,137 144 0,-3 1 0,-95-79 0,-119-57 0,214 156 0,-2 3 0,-1 2 0,-1 1 0,0 3 0,-1 2 0,-2 2 0,-94-15 0,82 25 0,-118 7 0,62 2 0,-10-6 0,41-1 0,0 5 0,-136 18 0,170-7 0,1 2 0,-61 26 0,1 0 0,48-16-1365,42-16-5461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8T22:15:59.631"/>
    </inkml:context>
    <inkml:brush xml:id="br0">
      <inkml:brushProperty name="width" value="0.05" units="cm"/>
      <inkml:brushProperty name="height" value="0.05" units="cm"/>
      <inkml:brushProperty name="color" value="#E71224"/>
    </inkml:brush>
  </inkml:definitions>
  <inkml:trace contextRef="#ctx0" brushRef="#br0">1420 311 24575,'-17'-1'0,"0"-1"0,1-1 0,0-1 0,-1-1 0,-28-11 0,-10-3 0,-267-61 0,-29-9 0,262 61 0,-1 5 0,-98-14 0,175 36 0,0-1 0,0 2 0,0 0 0,0 0 0,0 1 0,-19 4 0,28-4 0,0 0 0,0 1 0,0-1 0,0 1 0,0 0 0,0 0 0,1 0 0,-1 1 0,1-1 0,-1 1 0,1 0 0,0 0 0,0 0 0,0 0 0,0 1 0,1-1 0,-1 1 0,1 0 0,0 0 0,0-1 0,1 1 0,-3 8 0,-1 11 0,1 1 0,2-1 0,0 1 0,1 0 0,2 0 0,3 24 0,0 26 0,-5 2 0,-1-47 0,2 0 0,0 0 0,2 0 0,2 0 0,0-1 0,12 40 0,14 9 0,4-1 0,3-2 0,3-1 0,71 95 0,-101-156 0,0-1 0,0 0 0,2-1 0,-1 0 0,1-1 0,0 0 0,1-1 0,0 0 0,1-1 0,22 8 0,7 1 0,1-2 0,52 9 0,-46-12 0,-1 3 0,-1 1 0,73 34 0,-111-44 0,1 0 0,-1-1 0,1 0 0,19 4 0,-26-8 0,-1 1 0,0-1 0,0 0 0,1 0 0,-1 0 0,0-1 0,0 1 0,1-1 0,-1 0 0,0 0 0,0 0 0,0 0 0,0 0 0,0-1 0,0 1 0,-1-1 0,1 0 0,0 0 0,-1 0 0,5-4 0,1-4 0,0 0 0,0-1 0,-1 0 0,0 0 0,-1 0 0,-1-1 0,1 0 0,-2 0 0,0 0 0,0-1 0,1-14 0,1-5 0,-3 0 0,0-1 0,-3-41 0,-16-74 0,9 95 0,-2-58 0,10-299 0,-1 405-85,0 0 0,0 0-1,0 0 1,-1 0 0,0 0-1,0 0 1,0 1 0,-1-1-1,1 0 1,-1 0 0,0 1-1,-1-1 1,1 1 0,-1 0-1,-6-8 1,-2-1-6741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8T22:04:06.400"/>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B07DC-F93D-4975-9B48-E8A80B0B6F13}" type="datetimeFigureOut">
              <a:rPr lang="en-CA" smtClean="0"/>
              <a:t>2024-05-08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7F345-2221-41FB-81C4-9752827F3335}" type="slidenum">
              <a:rPr lang="en-CA" smtClean="0"/>
              <a:t>‹#›</a:t>
            </a:fld>
            <a:endParaRPr lang="en-CA"/>
          </a:p>
        </p:txBody>
      </p:sp>
    </p:spTree>
    <p:extLst>
      <p:ext uri="{BB962C8B-B14F-4D97-AF65-F5344CB8AC3E}">
        <p14:creationId xmlns:p14="http://schemas.microsoft.com/office/powerpoint/2010/main" val="87775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p:cNvSpPr>
            <a:spLocks noGrp="1"/>
          </p:cNvSpPr>
          <p:nvPr>
            <p:ph type="sldNum" sz="quarter" idx="5"/>
          </p:nvPr>
        </p:nvSpPr>
        <p:spPr/>
        <p:txBody>
          <a:bodyPr/>
          <a:lstStyle/>
          <a:p>
            <a:fld id="{AD07F345-2221-41FB-81C4-9752827F3335}" type="slidenum">
              <a:rPr lang="en-CA" smtClean="0"/>
              <a:t>13</a:t>
            </a:fld>
            <a:endParaRPr lang="en-CA"/>
          </a:p>
        </p:txBody>
      </p:sp>
    </p:spTree>
    <p:extLst>
      <p:ext uri="{BB962C8B-B14F-4D97-AF65-F5344CB8AC3E}">
        <p14:creationId xmlns:p14="http://schemas.microsoft.com/office/powerpoint/2010/main" val="321788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7DCC99-997A-454C-84EF-D415C154726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99732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7DCC99-997A-454C-84EF-D415C154726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250862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7DCC99-997A-454C-84EF-D415C154726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166103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7DCC99-997A-454C-84EF-D415C154726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287588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7DCC99-997A-454C-84EF-D415C1547269}"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50358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7DCC99-997A-454C-84EF-D415C1547269}"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211362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7DCC99-997A-454C-84EF-D415C1547269}"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12033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7DCC99-997A-454C-84EF-D415C1547269}"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401885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DCC99-997A-454C-84EF-D415C1547269}"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390715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7DCC99-997A-454C-84EF-D415C1547269}"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242700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7DCC99-997A-454C-84EF-D415C1547269}"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417327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DCC99-997A-454C-84EF-D415C1547269}" type="datetimeFigureOut">
              <a:rPr lang="en-US" smtClean="0"/>
              <a:t>5/8/2024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73785-55F9-4D4C-BE42-EA4A3F4FAE82}" type="slidenum">
              <a:rPr lang="en-US" smtClean="0"/>
              <a:t>‹#›</a:t>
            </a:fld>
            <a:endParaRPr lang="en-US"/>
          </a:p>
        </p:txBody>
      </p:sp>
    </p:spTree>
    <p:extLst>
      <p:ext uri="{BB962C8B-B14F-4D97-AF65-F5344CB8AC3E}">
        <p14:creationId xmlns:p14="http://schemas.microsoft.com/office/powerpoint/2010/main" val="3054369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customXml" Target="../ink/ink2.xm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customXml" Target="../ink/ink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eosl.ca/reschedule-policy-2/" TargetMode="External"/><Relationship Id="rId2" Type="http://schemas.openxmlformats.org/officeDocument/2006/relationships/hyperlink" Target="mailto:league@eodsa.ca"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osl.ca/league-rules-2/" TargetMode="External"/><Relationship Id="rId2" Type="http://schemas.openxmlformats.org/officeDocument/2006/relationships/hyperlink" Target="http://www.eosl.ca/"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eosl.ca/coach-manager-faq/" TargetMode="External"/><Relationship Id="rId4" Type="http://schemas.openxmlformats.org/officeDocument/2006/relationships/hyperlink" Target="https://eosl.ca/polici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5715" y="2508105"/>
            <a:ext cx="5040285" cy="363249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Team Managers &amp; Coaches </a:t>
            </a:r>
          </a:p>
          <a:p>
            <a:pPr indent="-228600">
              <a:lnSpc>
                <a:spcPct val="90000"/>
              </a:lnSpc>
              <a:spcAft>
                <a:spcPts val="600"/>
              </a:spcAft>
              <a:buFont typeface="Arial" panose="020B0604020202020204" pitchFamily="34" charset="0"/>
              <a:buChar char="•"/>
            </a:pPr>
            <a:r>
              <a:rPr lang="en-US" sz="2000"/>
              <a:t>Pre-Season Meeting</a:t>
            </a:r>
          </a:p>
          <a:p>
            <a:pPr indent="-228600">
              <a:lnSpc>
                <a:spcPct val="90000"/>
              </a:lnSpc>
              <a:spcAft>
                <a:spcPts val="600"/>
              </a:spcAft>
              <a:buFont typeface="Arial" panose="020B0604020202020204" pitchFamily="34" charset="0"/>
              <a:buChar char="•"/>
            </a:pPr>
            <a:r>
              <a:rPr lang="en-US" sz="2000"/>
              <a:t>May 6</a:t>
            </a:r>
            <a:r>
              <a:rPr lang="en-US" sz="2000" baseline="30000"/>
              <a:t>th</a:t>
            </a:r>
            <a:r>
              <a:rPr lang="en-US" sz="2000"/>
              <a:t> &amp; May 8</a:t>
            </a:r>
            <a:r>
              <a:rPr lang="en-US" sz="2000" baseline="30000"/>
              <a:t>th</a:t>
            </a:r>
            <a:r>
              <a:rPr lang="en-US" sz="2000"/>
              <a:t>, 2024</a:t>
            </a:r>
          </a:p>
          <a:p>
            <a:pPr indent="-228600">
              <a:lnSpc>
                <a:spcPct val="90000"/>
              </a:lnSpc>
              <a:spcAft>
                <a:spcPts val="600"/>
              </a:spcAft>
              <a:buFont typeface="Arial" panose="020B0604020202020204" pitchFamily="34" charset="0"/>
              <a:buChar char="•"/>
            </a:pPr>
            <a:endParaRPr lang="en-US" sz="200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9099" y="774285"/>
            <a:ext cx="1884256" cy="2581173"/>
          </a:xfrm>
          <a:prstGeom prst="rect">
            <a:avLst/>
          </a:prstGeom>
        </p:spPr>
      </p:pic>
      <p:pic>
        <p:nvPicPr>
          <p:cNvPr id="3" name="Picture 2">
            <a:extLst>
              <a:ext uri="{FF2B5EF4-FFF2-40B4-BE49-F238E27FC236}">
                <a16:creationId xmlns:a16="http://schemas.microsoft.com/office/drawing/2014/main" id="{80100506-5FE5-1221-9DAE-3CFA1015E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640" y="3575074"/>
            <a:ext cx="2581173" cy="2581173"/>
          </a:xfrm>
          <a:prstGeom prst="rect">
            <a:avLst/>
          </a:prstGeom>
        </p:spPr>
      </p:pic>
    </p:spTree>
    <p:extLst>
      <p:ext uri="{BB962C8B-B14F-4D97-AF65-F5344CB8AC3E}">
        <p14:creationId xmlns:p14="http://schemas.microsoft.com/office/powerpoint/2010/main" val="1082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6">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1CB4CE6-2499-D203-ACB1-5E4865B4E37D}"/>
              </a:ext>
            </a:extLst>
          </p:cNvPr>
          <p:cNvPicPr>
            <a:picLocks noChangeAspect="1"/>
          </p:cNvPicPr>
          <p:nvPr/>
        </p:nvPicPr>
        <p:blipFill>
          <a:blip r:embed="rId2"/>
          <a:stretch>
            <a:fillRect/>
          </a:stretch>
        </p:blipFill>
        <p:spPr>
          <a:xfrm>
            <a:off x="962163" y="672379"/>
            <a:ext cx="7003277" cy="4905461"/>
          </a:xfrm>
          <a:prstGeom prst="rect">
            <a:avLst/>
          </a:prstGeom>
        </p:spPr>
      </p:pic>
      <p:sp>
        <p:nvSpPr>
          <p:cNvPr id="3" name="TextBox 2"/>
          <p:cNvSpPr txBox="1"/>
          <p:nvPr/>
        </p:nvSpPr>
        <p:spPr>
          <a:xfrm>
            <a:off x="8426207" y="1590900"/>
            <a:ext cx="2981585" cy="723275"/>
          </a:xfrm>
          <a:prstGeom prst="rect">
            <a:avLst/>
          </a:prstGeom>
          <a:noFill/>
        </p:spPr>
        <p:txBody>
          <a:bodyPr wrap="none" rtlCol="0">
            <a:spAutoFit/>
          </a:bodyPr>
          <a:lstStyle/>
          <a:p>
            <a:pPr defTabSz="585216">
              <a:spcAft>
                <a:spcPts val="600"/>
              </a:spcAft>
            </a:pPr>
            <a:r>
              <a:rPr lang="en-US" kern="1200" dirty="0">
                <a:solidFill>
                  <a:schemeClr val="tx1"/>
                </a:solidFill>
                <a:latin typeface="+mn-lt"/>
                <a:ea typeface="+mn-ea"/>
                <a:cs typeface="+mn-cs"/>
              </a:rPr>
              <a:t>Go to the My Team menu and</a:t>
            </a:r>
          </a:p>
          <a:p>
            <a:pPr defTabSz="585216">
              <a:spcAft>
                <a:spcPts val="600"/>
              </a:spcAft>
            </a:pPr>
            <a:r>
              <a:rPr lang="en-US" kern="1200" dirty="0">
                <a:solidFill>
                  <a:schemeClr val="tx1"/>
                </a:solidFill>
                <a:latin typeface="+mn-lt"/>
                <a:ea typeface="+mn-ea"/>
                <a:cs typeface="+mn-cs"/>
              </a:rPr>
              <a:t>select Team Management</a:t>
            </a:r>
            <a:endParaRPr lang="en-US" dirty="0"/>
          </a:p>
        </p:txBody>
      </p:sp>
      <p:cxnSp>
        <p:nvCxnSpPr>
          <p:cNvPr id="5" name="Straight Arrow Connector 4"/>
          <p:cNvCxnSpPr>
            <a:cxnSpLocks/>
          </p:cNvCxnSpPr>
          <p:nvPr/>
        </p:nvCxnSpPr>
        <p:spPr>
          <a:xfrm flipH="1">
            <a:off x="5276999" y="1952538"/>
            <a:ext cx="2850161" cy="7948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983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253648" y="1139474"/>
            <a:ext cx="3074505" cy="3323987"/>
          </a:xfrm>
          <a:prstGeom prst="rect">
            <a:avLst/>
          </a:prstGeom>
          <a:noFill/>
        </p:spPr>
        <p:txBody>
          <a:bodyPr wrap="square" rtlCol="0">
            <a:spAutoFit/>
          </a:bodyPr>
          <a:lstStyle/>
          <a:p>
            <a:pPr defTabSz="585216">
              <a:spcAft>
                <a:spcPts val="600"/>
              </a:spcAft>
            </a:pPr>
            <a:r>
              <a:rPr lang="en-US" kern="1200" dirty="0">
                <a:solidFill>
                  <a:schemeClr val="tx1"/>
                </a:solidFill>
                <a:latin typeface="+mn-lt"/>
                <a:ea typeface="+mn-ea"/>
                <a:cs typeface="+mn-cs"/>
              </a:rPr>
              <a:t>Activate here</a:t>
            </a:r>
          </a:p>
          <a:p>
            <a:pPr defTabSz="585216">
              <a:spcAft>
                <a:spcPts val="600"/>
              </a:spcAft>
            </a:pPr>
            <a:endParaRPr lang="en-US" kern="1200" dirty="0">
              <a:solidFill>
                <a:schemeClr val="tx1"/>
              </a:solidFill>
              <a:latin typeface="+mn-lt"/>
              <a:ea typeface="+mn-ea"/>
              <a:cs typeface="+mn-cs"/>
            </a:endParaRPr>
          </a:p>
          <a:p>
            <a:pPr defTabSz="585216">
              <a:spcAft>
                <a:spcPts val="600"/>
              </a:spcAft>
            </a:pPr>
            <a:r>
              <a:rPr lang="en-US" kern="1200" dirty="0">
                <a:solidFill>
                  <a:schemeClr val="tx1"/>
                </a:solidFill>
                <a:latin typeface="+mn-lt"/>
                <a:ea typeface="+mn-ea"/>
                <a:cs typeface="+mn-cs"/>
              </a:rPr>
              <a:t>Choose your </a:t>
            </a:r>
            <a:r>
              <a:rPr lang="en-US" dirty="0"/>
              <a:t>C</a:t>
            </a:r>
            <a:r>
              <a:rPr lang="en-US" kern="1200" dirty="0">
                <a:solidFill>
                  <a:schemeClr val="tx1"/>
                </a:solidFill>
                <a:latin typeface="+mn-lt"/>
                <a:ea typeface="+mn-ea"/>
                <a:cs typeface="+mn-cs"/>
              </a:rPr>
              <a:t>lub name from the drop-down menu, then click activate.</a:t>
            </a:r>
          </a:p>
          <a:p>
            <a:pPr defTabSz="585216">
              <a:spcAft>
                <a:spcPts val="600"/>
              </a:spcAft>
            </a:pPr>
            <a:endParaRPr lang="en-US" kern="1200" dirty="0">
              <a:solidFill>
                <a:schemeClr val="tx1"/>
              </a:solidFill>
              <a:latin typeface="+mn-lt"/>
              <a:ea typeface="+mn-ea"/>
              <a:cs typeface="+mn-cs"/>
            </a:endParaRPr>
          </a:p>
          <a:p>
            <a:pPr defTabSz="585216">
              <a:spcAft>
                <a:spcPts val="600"/>
              </a:spcAft>
            </a:pPr>
            <a:r>
              <a:rPr lang="en-US" kern="1200" dirty="0">
                <a:solidFill>
                  <a:schemeClr val="tx1"/>
                </a:solidFill>
                <a:latin typeface="+mn-lt"/>
                <a:ea typeface="+mn-ea"/>
                <a:cs typeface="+mn-cs"/>
              </a:rPr>
              <a:t>Activation code will only be provided to the club.</a:t>
            </a:r>
          </a:p>
          <a:p>
            <a:pPr defTabSz="585216">
              <a:spcAft>
                <a:spcPts val="600"/>
              </a:spcAft>
            </a:pPr>
            <a:endParaRPr lang="en-US" kern="1200" dirty="0">
              <a:solidFill>
                <a:schemeClr val="tx1"/>
              </a:solidFill>
              <a:latin typeface="+mn-lt"/>
              <a:ea typeface="+mn-ea"/>
              <a:cs typeface="+mn-cs"/>
            </a:endParaRPr>
          </a:p>
          <a:p>
            <a:pPr defTabSz="585216">
              <a:spcAft>
                <a:spcPts val="600"/>
              </a:spcAft>
            </a:pPr>
            <a:r>
              <a:rPr lang="en-US" kern="1200" dirty="0">
                <a:solidFill>
                  <a:schemeClr val="tx1"/>
                </a:solidFill>
                <a:latin typeface="+mn-lt"/>
                <a:ea typeface="+mn-ea"/>
                <a:cs typeface="+mn-cs"/>
              </a:rPr>
              <a:t>Please contact  your club.</a:t>
            </a:r>
            <a:endParaRPr lang="en-US" dirty="0"/>
          </a:p>
        </p:txBody>
      </p:sp>
      <p:pic>
        <p:nvPicPr>
          <p:cNvPr id="2" name="Picture 1">
            <a:extLst>
              <a:ext uri="{FF2B5EF4-FFF2-40B4-BE49-F238E27FC236}">
                <a16:creationId xmlns:a16="http://schemas.microsoft.com/office/drawing/2014/main" id="{5C14AADB-71D5-92D9-5B47-35C07241E069}"/>
              </a:ext>
            </a:extLst>
          </p:cNvPr>
          <p:cNvPicPr>
            <a:picLocks noChangeAspect="1"/>
          </p:cNvPicPr>
          <p:nvPr/>
        </p:nvPicPr>
        <p:blipFill>
          <a:blip r:embed="rId2"/>
          <a:stretch>
            <a:fillRect/>
          </a:stretch>
        </p:blipFill>
        <p:spPr>
          <a:xfrm>
            <a:off x="962162" y="659158"/>
            <a:ext cx="7160448" cy="5304762"/>
          </a:xfrm>
          <a:prstGeom prst="rect">
            <a:avLst/>
          </a:prstGeom>
        </p:spPr>
      </p:pic>
      <p:sp>
        <p:nvSpPr>
          <p:cNvPr id="4" name="Rectangle 3">
            <a:extLst>
              <a:ext uri="{FF2B5EF4-FFF2-40B4-BE49-F238E27FC236}">
                <a16:creationId xmlns:a16="http://schemas.microsoft.com/office/drawing/2014/main" id="{CD609F34-1A97-9B1F-83BD-A50AF73D5024}"/>
              </a:ext>
            </a:extLst>
          </p:cNvPr>
          <p:cNvSpPr/>
          <p:nvPr/>
        </p:nvSpPr>
        <p:spPr>
          <a:xfrm>
            <a:off x="2630453" y="4106473"/>
            <a:ext cx="3712683" cy="14612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A8CAE9D1-71B8-3696-EC86-D01D85529810}"/>
              </a:ext>
            </a:extLst>
          </p:cNvPr>
          <p:cNvCxnSpPr>
            <a:cxnSpLocks/>
          </p:cNvCxnSpPr>
          <p:nvPr/>
        </p:nvCxnSpPr>
        <p:spPr>
          <a:xfrm flipH="1">
            <a:off x="5198174" y="3429000"/>
            <a:ext cx="2957159" cy="12204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88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1BEE80C6-7673-4648-7BA2-42BC89408AEB}"/>
              </a:ext>
            </a:extLst>
          </p:cNvPr>
          <p:cNvPicPr>
            <a:picLocks noChangeAspect="1"/>
          </p:cNvPicPr>
          <p:nvPr/>
        </p:nvPicPr>
        <p:blipFill>
          <a:blip r:embed="rId2"/>
          <a:stretch>
            <a:fillRect/>
          </a:stretch>
        </p:blipFill>
        <p:spPr>
          <a:xfrm>
            <a:off x="778980" y="744824"/>
            <a:ext cx="6605579" cy="5500494"/>
          </a:xfrm>
          <a:prstGeom prst="rect">
            <a:avLst/>
          </a:prstGeom>
        </p:spPr>
      </p:pic>
      <p:sp>
        <p:nvSpPr>
          <p:cNvPr id="3" name="TextBox 2"/>
          <p:cNvSpPr txBox="1"/>
          <p:nvPr/>
        </p:nvSpPr>
        <p:spPr>
          <a:xfrm>
            <a:off x="7990249" y="2041870"/>
            <a:ext cx="3382593" cy="1785104"/>
          </a:xfrm>
          <a:prstGeom prst="rect">
            <a:avLst/>
          </a:prstGeom>
          <a:noFill/>
        </p:spPr>
        <p:txBody>
          <a:bodyPr wrap="none" rtlCol="0">
            <a:spAutoFit/>
          </a:bodyPr>
          <a:lstStyle/>
          <a:p>
            <a:pPr defTabSz="576072">
              <a:spcAft>
                <a:spcPts val="600"/>
              </a:spcAft>
            </a:pPr>
            <a:r>
              <a:rPr lang="en-US" kern="1200" dirty="0">
                <a:solidFill>
                  <a:schemeClr val="tx1"/>
                </a:solidFill>
                <a:latin typeface="+mn-lt"/>
                <a:ea typeface="+mn-ea"/>
                <a:cs typeface="+mn-cs"/>
              </a:rPr>
              <a:t>Make sure that you select the </a:t>
            </a:r>
          </a:p>
          <a:p>
            <a:pPr defTabSz="576072">
              <a:spcAft>
                <a:spcPts val="600"/>
              </a:spcAft>
            </a:pPr>
            <a:r>
              <a:rPr lang="en-US" kern="1200" dirty="0">
                <a:solidFill>
                  <a:schemeClr val="tx1"/>
                </a:solidFill>
                <a:latin typeface="+mn-lt"/>
                <a:ea typeface="+mn-ea"/>
                <a:cs typeface="+mn-cs"/>
              </a:rPr>
              <a:t>correct team</a:t>
            </a:r>
          </a:p>
          <a:p>
            <a:pPr defTabSz="576072">
              <a:spcAft>
                <a:spcPts val="600"/>
              </a:spcAft>
            </a:pPr>
            <a:endParaRPr lang="en-US" kern="1200" dirty="0">
              <a:solidFill>
                <a:schemeClr val="tx1"/>
              </a:solidFill>
              <a:latin typeface="+mn-lt"/>
              <a:ea typeface="+mn-ea"/>
              <a:cs typeface="+mn-cs"/>
            </a:endParaRPr>
          </a:p>
          <a:p>
            <a:pPr defTabSz="576072">
              <a:spcAft>
                <a:spcPts val="600"/>
              </a:spcAft>
            </a:pPr>
            <a:r>
              <a:rPr lang="en-US" kern="1200" dirty="0">
                <a:solidFill>
                  <a:schemeClr val="tx1"/>
                </a:solidFill>
                <a:latin typeface="+mn-lt"/>
                <a:ea typeface="+mn-ea"/>
                <a:cs typeface="+mn-cs"/>
              </a:rPr>
              <a:t>Fill in the form as requested then</a:t>
            </a:r>
          </a:p>
          <a:p>
            <a:pPr defTabSz="576072">
              <a:spcAft>
                <a:spcPts val="600"/>
              </a:spcAft>
            </a:pPr>
            <a:r>
              <a:rPr lang="en-US" kern="1200" dirty="0">
                <a:solidFill>
                  <a:schemeClr val="tx1"/>
                </a:solidFill>
                <a:latin typeface="+mn-lt"/>
                <a:ea typeface="+mn-ea"/>
                <a:cs typeface="+mn-cs"/>
              </a:rPr>
              <a:t>click the ‘Activate Account’ button</a:t>
            </a:r>
            <a:endParaRPr lang="en-US" dirty="0"/>
          </a:p>
        </p:txBody>
      </p:sp>
      <p:cxnSp>
        <p:nvCxnSpPr>
          <p:cNvPr id="4" name="Straight Arrow Connector 3"/>
          <p:cNvCxnSpPr>
            <a:cxnSpLocks/>
          </p:cNvCxnSpPr>
          <p:nvPr/>
        </p:nvCxnSpPr>
        <p:spPr>
          <a:xfrm flipH="1" flipV="1">
            <a:off x="5244658" y="2074998"/>
            <a:ext cx="2726372" cy="3618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H="1">
            <a:off x="4183610" y="3335867"/>
            <a:ext cx="3787420" cy="25080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27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8F4D5104-D083-4455-7923-9EF64DEEF5D1}"/>
              </a:ext>
            </a:extLst>
          </p:cNvPr>
          <p:cNvCxnSpPr>
            <a:cxnSpLocks/>
          </p:cNvCxnSpPr>
          <p:nvPr/>
        </p:nvCxnSpPr>
        <p:spPr>
          <a:xfrm flipH="1" flipV="1">
            <a:off x="1294686" y="2870234"/>
            <a:ext cx="4971645" cy="11249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C7B391D-59A9-70F9-D957-118FA238DA2B}"/>
              </a:ext>
            </a:extLst>
          </p:cNvPr>
          <p:cNvSpPr txBox="1"/>
          <p:nvPr/>
        </p:nvSpPr>
        <p:spPr>
          <a:xfrm>
            <a:off x="7732351" y="1158348"/>
            <a:ext cx="2865286" cy="4355038"/>
          </a:xfrm>
          <a:prstGeom prst="rect">
            <a:avLst/>
          </a:prstGeom>
          <a:noFill/>
        </p:spPr>
        <p:txBody>
          <a:bodyPr wrap="square" rtlCol="0">
            <a:spAutoFit/>
          </a:bodyPr>
          <a:lstStyle/>
          <a:p>
            <a:pPr defTabSz="585216">
              <a:spcAft>
                <a:spcPts val="600"/>
              </a:spcAft>
            </a:pPr>
            <a:r>
              <a:rPr lang="en-US" kern="1200" dirty="0">
                <a:solidFill>
                  <a:schemeClr val="tx1"/>
                </a:solidFill>
                <a:latin typeface="+mn-lt"/>
                <a:ea typeface="+mn-ea"/>
                <a:cs typeface="+mn-cs"/>
              </a:rPr>
              <a:t>You will now be taken to the Team Management module and prompted to enter your shirt colours</a:t>
            </a:r>
            <a:r>
              <a:rPr lang="en-US" dirty="0"/>
              <a:t> and click “Update Uniform”</a:t>
            </a:r>
            <a:endParaRPr lang="en-US" kern="1200" dirty="0">
              <a:solidFill>
                <a:schemeClr val="tx1"/>
              </a:solidFill>
              <a:latin typeface="+mn-lt"/>
              <a:ea typeface="+mn-ea"/>
              <a:cs typeface="+mn-cs"/>
            </a:endParaRPr>
          </a:p>
          <a:p>
            <a:pPr defTabSz="585216">
              <a:spcAft>
                <a:spcPts val="600"/>
              </a:spcAft>
            </a:pPr>
            <a:endParaRPr lang="en-US" kern="1200" dirty="0">
              <a:solidFill>
                <a:schemeClr val="tx1"/>
              </a:solidFill>
              <a:latin typeface="+mn-lt"/>
              <a:ea typeface="+mn-ea"/>
              <a:cs typeface="+mn-cs"/>
            </a:endParaRPr>
          </a:p>
          <a:p>
            <a:pPr defTabSz="585216">
              <a:spcAft>
                <a:spcPts val="600"/>
              </a:spcAft>
            </a:pPr>
            <a:r>
              <a:rPr lang="en-US" kern="1200" dirty="0">
                <a:solidFill>
                  <a:schemeClr val="tx1"/>
                </a:solidFill>
                <a:latin typeface="+mn-lt"/>
                <a:ea typeface="+mn-ea"/>
                <a:cs typeface="+mn-cs"/>
              </a:rPr>
              <a:t>If you don’t do this step your account won’t be created</a:t>
            </a:r>
          </a:p>
          <a:p>
            <a:pPr defTabSz="585216">
              <a:spcAft>
                <a:spcPts val="600"/>
              </a:spcAft>
            </a:pPr>
            <a:endParaRPr lang="en-US" dirty="0"/>
          </a:p>
          <a:p>
            <a:pPr defTabSz="585216">
              <a:spcAft>
                <a:spcPts val="600"/>
              </a:spcAft>
            </a:pPr>
            <a:r>
              <a:rPr lang="en-US" dirty="0"/>
              <a:t>*If you are involved with more than 1 team, you need to activate each account using a unique password</a:t>
            </a:r>
          </a:p>
          <a:p>
            <a:pPr>
              <a:spcAft>
                <a:spcPts val="600"/>
              </a:spcAft>
            </a:pPr>
            <a:endParaRPr lang="en-US" dirty="0"/>
          </a:p>
        </p:txBody>
      </p:sp>
      <p:pic>
        <p:nvPicPr>
          <p:cNvPr id="3" name="Picture 2">
            <a:extLst>
              <a:ext uri="{FF2B5EF4-FFF2-40B4-BE49-F238E27FC236}">
                <a16:creationId xmlns:a16="http://schemas.microsoft.com/office/drawing/2014/main" id="{673F553B-485A-E2D6-6A7D-553169BAA5D9}"/>
              </a:ext>
            </a:extLst>
          </p:cNvPr>
          <p:cNvPicPr>
            <a:picLocks noChangeAspect="1"/>
          </p:cNvPicPr>
          <p:nvPr/>
        </p:nvPicPr>
        <p:blipFill>
          <a:blip r:embed="rId3"/>
          <a:stretch>
            <a:fillRect/>
          </a:stretch>
        </p:blipFill>
        <p:spPr>
          <a:xfrm>
            <a:off x="853500" y="873760"/>
            <a:ext cx="6725860" cy="5079999"/>
          </a:xfrm>
          <a:prstGeom prst="rect">
            <a:avLst/>
          </a:prstGeom>
        </p:spPr>
      </p:pic>
    </p:spTree>
    <p:extLst>
      <p:ext uri="{BB962C8B-B14F-4D97-AF65-F5344CB8AC3E}">
        <p14:creationId xmlns:p14="http://schemas.microsoft.com/office/powerpoint/2010/main" val="2449872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5F66A16-967C-E64D-5A3A-403546E4A8F2}"/>
              </a:ext>
            </a:extLst>
          </p:cNvPr>
          <p:cNvPicPr>
            <a:picLocks noChangeAspect="1"/>
          </p:cNvPicPr>
          <p:nvPr/>
        </p:nvPicPr>
        <p:blipFill>
          <a:blip r:embed="rId2"/>
          <a:stretch>
            <a:fillRect/>
          </a:stretch>
        </p:blipFill>
        <p:spPr>
          <a:xfrm>
            <a:off x="641774" y="623274"/>
            <a:ext cx="6622626" cy="5513335"/>
          </a:xfrm>
          <a:prstGeom prst="rect">
            <a:avLst/>
          </a:prstGeom>
        </p:spPr>
      </p:pic>
      <p:sp>
        <p:nvSpPr>
          <p:cNvPr id="3" name="TextBox 2"/>
          <p:cNvSpPr txBox="1"/>
          <p:nvPr/>
        </p:nvSpPr>
        <p:spPr>
          <a:xfrm>
            <a:off x="7670800" y="1026160"/>
            <a:ext cx="3440930" cy="417575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900" dirty="0"/>
              <a:t>U9 to U12 teams – your Club will upload your player roster</a:t>
            </a:r>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r>
              <a:rPr lang="en-US" sz="1900" dirty="0"/>
              <a:t>U13 to U18 teams – the League will upload your player roster once it all players and coaches are fully registered by your Club and the roster is approved by the District.</a:t>
            </a:r>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r>
              <a:rPr lang="en-US" sz="1900" dirty="0"/>
              <a:t>IF you need to add players, you can do so in this screen to add them individually</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p:txBody>
      </p:sp>
      <p:cxnSp>
        <p:nvCxnSpPr>
          <p:cNvPr id="7" name="Straight Arrow Connector 6">
            <a:extLst>
              <a:ext uri="{FF2B5EF4-FFF2-40B4-BE49-F238E27FC236}">
                <a16:creationId xmlns:a16="http://schemas.microsoft.com/office/drawing/2014/main" id="{2197B928-FEFE-D56C-46DC-5FAAE030F96D}"/>
              </a:ext>
            </a:extLst>
          </p:cNvPr>
          <p:cNvCxnSpPr>
            <a:cxnSpLocks/>
          </p:cNvCxnSpPr>
          <p:nvPr/>
        </p:nvCxnSpPr>
        <p:spPr>
          <a:xfrm flipH="1">
            <a:off x="6109457" y="4622800"/>
            <a:ext cx="1460130" cy="10985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790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32A0DF6-DC82-E8FB-03DF-F0EC7F3E311C}"/>
              </a:ext>
            </a:extLst>
          </p:cNvPr>
          <p:cNvPicPr>
            <a:picLocks noChangeAspect="1"/>
          </p:cNvPicPr>
          <p:nvPr/>
        </p:nvPicPr>
        <p:blipFill rotWithShape="1">
          <a:blip r:embed="rId2"/>
          <a:srcRect l="7987" r="12579" b="-1"/>
          <a:stretch/>
        </p:blipFill>
        <p:spPr>
          <a:xfrm>
            <a:off x="746214" y="623275"/>
            <a:ext cx="5225245" cy="5607882"/>
          </a:xfrm>
          <a:prstGeom prst="rect">
            <a:avLst/>
          </a:prstGeom>
        </p:spPr>
      </p:pic>
      <p:sp>
        <p:nvSpPr>
          <p:cNvPr id="44" name="Right Triangle 4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525C405-BE31-1002-85EC-B882AB0D45CB}"/>
              </a:ext>
            </a:extLst>
          </p:cNvPr>
          <p:cNvSpPr txBox="1"/>
          <p:nvPr/>
        </p:nvSpPr>
        <p:spPr>
          <a:xfrm>
            <a:off x="7042232" y="1442105"/>
            <a:ext cx="4114773" cy="1893762"/>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dirty="0"/>
              <a:t>If you failed to enter your SEOS number during the activation process, you can update it later under Set Up/My Account.</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SEOS numbers MUST be entered and appear on the game sheets.</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Your SEOS number is on the TRR, on your Sports Engine account, and your Club will know it </a:t>
            </a:r>
          </a:p>
        </p:txBody>
      </p:sp>
    </p:spTree>
    <p:extLst>
      <p:ext uri="{BB962C8B-B14F-4D97-AF65-F5344CB8AC3E}">
        <p14:creationId xmlns:p14="http://schemas.microsoft.com/office/powerpoint/2010/main" val="43660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5A2C01-B724-174C-C1D5-DAB0C9C0703F}"/>
              </a:ext>
            </a:extLst>
          </p:cNvPr>
          <p:cNvPicPr>
            <a:picLocks noChangeAspect="1"/>
          </p:cNvPicPr>
          <p:nvPr/>
        </p:nvPicPr>
        <p:blipFill>
          <a:blip r:embed="rId2"/>
          <a:stretch>
            <a:fillRect/>
          </a:stretch>
        </p:blipFill>
        <p:spPr>
          <a:xfrm>
            <a:off x="641774" y="861131"/>
            <a:ext cx="5792222" cy="4706549"/>
          </a:xfrm>
          <a:prstGeom prst="rect">
            <a:avLst/>
          </a:prstGeom>
        </p:spPr>
      </p:pic>
      <p:sp>
        <p:nvSpPr>
          <p:cNvPr id="3" name="TextBox 2"/>
          <p:cNvSpPr txBox="1"/>
          <p:nvPr/>
        </p:nvSpPr>
        <p:spPr>
          <a:xfrm>
            <a:off x="6776293" y="1365554"/>
            <a:ext cx="4428236" cy="3003245"/>
          </a:xfrm>
          <a:prstGeom prst="rect">
            <a:avLst/>
          </a:prstGeom>
        </p:spPr>
        <p:txBody>
          <a:bodyPr vert="horz" lIns="91440" tIns="45720" rIns="91440" bIns="45720" rtlCol="0" anchor="t">
            <a:noAutofit/>
          </a:bodyPr>
          <a:lstStyle/>
          <a:p>
            <a:pPr>
              <a:lnSpc>
                <a:spcPct val="90000"/>
              </a:lnSpc>
              <a:spcAft>
                <a:spcPts val="600"/>
              </a:spcAft>
            </a:pPr>
            <a:r>
              <a:rPr lang="en-US" dirty="0"/>
              <a:t>When you click on Contact, there are 2 tabs:</a:t>
            </a:r>
          </a:p>
          <a:p>
            <a:pPr marL="742950" lvl="1" indent="-228600">
              <a:lnSpc>
                <a:spcPct val="90000"/>
              </a:lnSpc>
              <a:spcAft>
                <a:spcPts val="600"/>
              </a:spcAft>
              <a:buFont typeface="Arial" panose="020B0604020202020204" pitchFamily="34" charset="0"/>
              <a:buChar char="•"/>
            </a:pPr>
            <a:r>
              <a:rPr lang="en-US" dirty="0"/>
              <a:t>My Team</a:t>
            </a:r>
          </a:p>
          <a:p>
            <a:pPr marL="742950" lvl="1" indent="-228600">
              <a:lnSpc>
                <a:spcPct val="90000"/>
              </a:lnSpc>
              <a:spcAft>
                <a:spcPts val="600"/>
              </a:spcAft>
              <a:buFont typeface="Arial" panose="020B0604020202020204" pitchFamily="34" charset="0"/>
              <a:buChar char="•"/>
            </a:pPr>
            <a:r>
              <a:rPr lang="en-US" dirty="0"/>
              <a:t>Other Team Contacts</a:t>
            </a:r>
          </a:p>
          <a:p>
            <a:pPr marL="285750"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Please use this when contacting your team or opponents.</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Please contact your Club if you need assistance setting up your team. They will contact the league if they can’t help you.</a:t>
            </a:r>
          </a:p>
        </p:txBody>
      </p:sp>
      <p:cxnSp>
        <p:nvCxnSpPr>
          <p:cNvPr id="6" name="Straight Arrow Connector 5">
            <a:extLst>
              <a:ext uri="{FF2B5EF4-FFF2-40B4-BE49-F238E27FC236}">
                <a16:creationId xmlns:a16="http://schemas.microsoft.com/office/drawing/2014/main" id="{64E3AC4D-235E-C447-B198-5EBC6CCB2EF8}"/>
              </a:ext>
            </a:extLst>
          </p:cNvPr>
          <p:cNvCxnSpPr>
            <a:cxnSpLocks/>
          </p:cNvCxnSpPr>
          <p:nvPr/>
        </p:nvCxnSpPr>
        <p:spPr>
          <a:xfrm flipH="1">
            <a:off x="5466730" y="2529840"/>
            <a:ext cx="1309563" cy="3133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56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ECDA483-7374-3A95-A334-5A886CB06A67}"/>
              </a:ext>
            </a:extLst>
          </p:cNvPr>
          <p:cNvPicPr>
            <a:picLocks noChangeAspect="1"/>
          </p:cNvPicPr>
          <p:nvPr/>
        </p:nvPicPr>
        <p:blipFill>
          <a:blip r:embed="rId2"/>
          <a:stretch>
            <a:fillRect/>
          </a:stretch>
        </p:blipFill>
        <p:spPr>
          <a:xfrm>
            <a:off x="310234" y="215209"/>
            <a:ext cx="6184974" cy="6054961"/>
          </a:xfrm>
          <a:prstGeom prst="rect">
            <a:avLst/>
          </a:prstGeom>
        </p:spPr>
      </p:pic>
      <p:sp>
        <p:nvSpPr>
          <p:cNvPr id="42" name="Rectangle 4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202110" y="1944913"/>
            <a:ext cx="4282984" cy="3787745"/>
          </a:xfrm>
          <a:prstGeom prst="rect">
            <a:avLst/>
          </a:prstGeom>
        </p:spPr>
        <p:txBody>
          <a:bodyPr vert="horz" lIns="91440" tIns="45720" rIns="91440" bIns="45720" rtlCol="0" anchor="ctr">
            <a:noAutofit/>
          </a:bodyPr>
          <a:lstStyle/>
          <a:p>
            <a:pPr>
              <a:lnSpc>
                <a:spcPct val="90000"/>
              </a:lnSpc>
              <a:spcAft>
                <a:spcPts val="600"/>
              </a:spcAft>
            </a:pPr>
            <a:r>
              <a:rPr lang="en-US" sz="1600" dirty="0"/>
              <a:t>After you have entered your roster you can create a </a:t>
            </a:r>
            <a:r>
              <a:rPr lang="en-US" sz="1600" dirty="0" err="1"/>
              <a:t>gamesheet</a:t>
            </a:r>
            <a:endParaRPr lang="en-US" sz="1600" dirty="0"/>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To do this go to the Games tab.</a:t>
            </a:r>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Click the 3 lines icon to see the options under Games, click </a:t>
            </a:r>
            <a:r>
              <a:rPr lang="en-US" sz="1600" dirty="0" err="1"/>
              <a:t>gamesheets</a:t>
            </a:r>
            <a:r>
              <a:rPr lang="en-US" sz="1600" dirty="0"/>
              <a:t>.</a:t>
            </a:r>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Choose your players who will be attending the game and click Generate </a:t>
            </a:r>
            <a:r>
              <a:rPr lang="en-US" sz="1600" dirty="0" err="1"/>
              <a:t>Gamesheet</a:t>
            </a:r>
            <a:endParaRPr lang="en-US" sz="1600" dirty="0"/>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A </a:t>
            </a:r>
            <a:r>
              <a:rPr lang="en-US" sz="1600" dirty="0" err="1"/>
              <a:t>gamesheet</a:t>
            </a:r>
            <a:r>
              <a:rPr lang="en-US" sz="1600" dirty="0"/>
              <a:t> will appear in a new window.</a:t>
            </a:r>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Print it out and bring it to the game</a:t>
            </a:r>
          </a:p>
        </p:txBody>
      </p:sp>
      <p:sp>
        <p:nvSpPr>
          <p:cNvPr id="43" name="Rectangle 4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02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C7A556-025B-9F71-30F2-2F14AD37C65C}"/>
              </a:ext>
            </a:extLst>
          </p:cNvPr>
          <p:cNvSpPr txBox="1"/>
          <p:nvPr/>
        </p:nvSpPr>
        <p:spPr>
          <a:xfrm>
            <a:off x="8553796" y="1687484"/>
            <a:ext cx="1961691" cy="369332"/>
          </a:xfrm>
          <a:prstGeom prst="rect">
            <a:avLst/>
          </a:prstGeom>
          <a:noFill/>
        </p:spPr>
        <p:txBody>
          <a:bodyPr wrap="none" rtlCol="0">
            <a:spAutoFit/>
          </a:bodyPr>
          <a:lstStyle/>
          <a:p>
            <a:r>
              <a:rPr lang="en-US"/>
              <a:t>Sample gamesheet</a:t>
            </a:r>
            <a:endParaRPr lang="en-US" dirty="0"/>
          </a:p>
        </p:txBody>
      </p:sp>
      <p:pic>
        <p:nvPicPr>
          <p:cNvPr id="4" name="Picture 3">
            <a:extLst>
              <a:ext uri="{FF2B5EF4-FFF2-40B4-BE49-F238E27FC236}">
                <a16:creationId xmlns:a16="http://schemas.microsoft.com/office/drawing/2014/main" id="{4C311575-D7B6-18F3-1373-0027E7C09C21}"/>
              </a:ext>
            </a:extLst>
          </p:cNvPr>
          <p:cNvPicPr>
            <a:picLocks noChangeAspect="1"/>
          </p:cNvPicPr>
          <p:nvPr/>
        </p:nvPicPr>
        <p:blipFill>
          <a:blip r:embed="rId2"/>
          <a:stretch>
            <a:fillRect/>
          </a:stretch>
        </p:blipFill>
        <p:spPr>
          <a:xfrm>
            <a:off x="336228" y="132080"/>
            <a:ext cx="8121545"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4447D355-49AB-B30E-C821-4840601C7875}"/>
                  </a:ext>
                </a:extLst>
              </p14:cNvPr>
              <p14:cNvContentPartPr/>
              <p14:nvPr/>
            </p14:nvContentPartPr>
            <p14:xfrm>
              <a:off x="40840" y="1201680"/>
              <a:ext cx="812160" cy="3004200"/>
            </p14:xfrm>
          </p:contentPart>
        </mc:Choice>
        <mc:Fallback xmlns="">
          <p:pic>
            <p:nvPicPr>
              <p:cNvPr id="12" name="Ink 11">
                <a:extLst>
                  <a:ext uri="{FF2B5EF4-FFF2-40B4-BE49-F238E27FC236}">
                    <a16:creationId xmlns:a16="http://schemas.microsoft.com/office/drawing/2014/main" id="{4447D355-49AB-B30E-C821-4840601C7875}"/>
                  </a:ext>
                </a:extLst>
              </p:cNvPr>
              <p:cNvPicPr/>
              <p:nvPr/>
            </p:nvPicPr>
            <p:blipFill>
              <a:blip r:embed="rId4"/>
              <a:stretch>
                <a:fillRect/>
              </a:stretch>
            </p:blipFill>
            <p:spPr>
              <a:xfrm>
                <a:off x="31840" y="1192680"/>
                <a:ext cx="829800" cy="3021840"/>
              </a:xfrm>
              <a:prstGeom prst="rect">
                <a:avLst/>
              </a:prstGeom>
            </p:spPr>
          </p:pic>
        </mc:Fallback>
      </mc:AlternateContent>
      <p:grpSp>
        <p:nvGrpSpPr>
          <p:cNvPr id="15" name="Group 14">
            <a:extLst>
              <a:ext uri="{FF2B5EF4-FFF2-40B4-BE49-F238E27FC236}">
                <a16:creationId xmlns:a16="http://schemas.microsoft.com/office/drawing/2014/main" id="{259B76D2-9EA8-3950-15FC-B31597DBCEF1}"/>
              </a:ext>
            </a:extLst>
          </p:cNvPr>
          <p:cNvGrpSpPr/>
          <p:nvPr/>
        </p:nvGrpSpPr>
        <p:grpSpPr>
          <a:xfrm>
            <a:off x="294280" y="5240880"/>
            <a:ext cx="4885560" cy="876600"/>
            <a:chOff x="294280" y="5240880"/>
            <a:chExt cx="4885560" cy="876600"/>
          </a:xfrm>
        </p:grpSpPr>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F397A580-BC19-5408-68D8-EC8B9D173923}"/>
                    </a:ext>
                  </a:extLst>
                </p14:cNvPr>
                <p14:cNvContentPartPr/>
                <p14:nvPr/>
              </p14:nvContentPartPr>
              <p14:xfrm>
                <a:off x="294280" y="5436000"/>
                <a:ext cx="1188000" cy="559800"/>
              </p14:xfrm>
            </p:contentPart>
          </mc:Choice>
          <mc:Fallback xmlns="">
            <p:pic>
              <p:nvPicPr>
                <p:cNvPr id="13" name="Ink 12">
                  <a:extLst>
                    <a:ext uri="{FF2B5EF4-FFF2-40B4-BE49-F238E27FC236}">
                      <a16:creationId xmlns:a16="http://schemas.microsoft.com/office/drawing/2014/main" id="{F397A580-BC19-5408-68D8-EC8B9D173923}"/>
                    </a:ext>
                  </a:extLst>
                </p:cNvPr>
                <p:cNvPicPr/>
                <p:nvPr/>
              </p:nvPicPr>
              <p:blipFill>
                <a:blip r:embed="rId6"/>
                <a:stretch>
                  <a:fillRect/>
                </a:stretch>
              </p:blipFill>
              <p:spPr>
                <a:xfrm>
                  <a:off x="285280" y="5427000"/>
                  <a:ext cx="1205640" cy="577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84C10A48-5EEA-B353-204B-FE56D3B7AABF}"/>
                    </a:ext>
                  </a:extLst>
                </p14:cNvPr>
                <p14:cNvContentPartPr/>
                <p14:nvPr/>
              </p14:nvContentPartPr>
              <p14:xfrm>
                <a:off x="3180040" y="5240880"/>
                <a:ext cx="1999800" cy="876600"/>
              </p14:xfrm>
            </p:contentPart>
          </mc:Choice>
          <mc:Fallback xmlns="">
            <p:pic>
              <p:nvPicPr>
                <p:cNvPr id="14" name="Ink 13">
                  <a:extLst>
                    <a:ext uri="{FF2B5EF4-FFF2-40B4-BE49-F238E27FC236}">
                      <a16:creationId xmlns:a16="http://schemas.microsoft.com/office/drawing/2014/main" id="{84C10A48-5EEA-B353-204B-FE56D3B7AABF}"/>
                    </a:ext>
                  </a:extLst>
                </p:cNvPr>
                <p:cNvPicPr/>
                <p:nvPr/>
              </p:nvPicPr>
              <p:blipFill>
                <a:blip r:embed="rId8"/>
                <a:stretch>
                  <a:fillRect/>
                </a:stretch>
              </p:blipFill>
              <p:spPr>
                <a:xfrm>
                  <a:off x="3171040" y="5231880"/>
                  <a:ext cx="2017440" cy="89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C0D5875C-4FA9-DC2B-CAC6-4EA7AA1A4A17}"/>
                  </a:ext>
                </a:extLst>
              </p14:cNvPr>
              <p14:cNvContentPartPr/>
              <p14:nvPr/>
            </p14:nvContentPartPr>
            <p14:xfrm>
              <a:off x="5544160" y="2255040"/>
              <a:ext cx="511200" cy="506160"/>
            </p14:xfrm>
          </p:contentPart>
        </mc:Choice>
        <mc:Fallback xmlns="">
          <p:pic>
            <p:nvPicPr>
              <p:cNvPr id="16" name="Ink 15">
                <a:extLst>
                  <a:ext uri="{FF2B5EF4-FFF2-40B4-BE49-F238E27FC236}">
                    <a16:creationId xmlns:a16="http://schemas.microsoft.com/office/drawing/2014/main" id="{C0D5875C-4FA9-DC2B-CAC6-4EA7AA1A4A17}"/>
                  </a:ext>
                </a:extLst>
              </p:cNvPr>
              <p:cNvPicPr/>
              <p:nvPr/>
            </p:nvPicPr>
            <p:blipFill>
              <a:blip r:embed="rId10"/>
              <a:stretch>
                <a:fillRect/>
              </a:stretch>
            </p:blipFill>
            <p:spPr>
              <a:xfrm>
                <a:off x="5535160" y="2246400"/>
                <a:ext cx="528840" cy="523800"/>
              </a:xfrm>
              <a:prstGeom prst="rect">
                <a:avLst/>
              </a:prstGeom>
            </p:spPr>
          </p:pic>
        </mc:Fallback>
      </mc:AlternateContent>
    </p:spTree>
    <p:extLst>
      <p:ext uri="{BB962C8B-B14F-4D97-AF65-F5344CB8AC3E}">
        <p14:creationId xmlns:p14="http://schemas.microsoft.com/office/powerpoint/2010/main" val="2281521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EF2B4C2-3FA4-A65D-8396-E8C731E4E9B2}"/>
              </a:ext>
            </a:extLst>
          </p:cNvPr>
          <p:cNvSpPr txBox="1"/>
          <p:nvPr/>
        </p:nvSpPr>
        <p:spPr>
          <a:xfrm>
            <a:off x="2056892" y="1935669"/>
            <a:ext cx="8074815" cy="2800395"/>
          </a:xfrm>
          <a:prstGeom prst="rect">
            <a:avLst/>
          </a:prstGeom>
        </p:spPr>
        <p:txBody>
          <a:bodyPr vert="horz" lIns="91440" tIns="45720" rIns="91440" bIns="45720" rtlCol="0" anchor="t">
            <a:normAutofit/>
          </a:bodyPr>
          <a:lstStyle/>
          <a:p>
            <a:pPr>
              <a:lnSpc>
                <a:spcPct val="90000"/>
              </a:lnSpc>
              <a:spcAft>
                <a:spcPts val="600"/>
              </a:spcAft>
            </a:pPr>
            <a:r>
              <a:rPr lang="en-US" b="1" i="0" u="none" strike="noStrike" baseline="0" dirty="0"/>
              <a:t>ID Check Process </a:t>
            </a:r>
            <a:endParaRPr lang="en-US" b="0" i="0" u="none" strike="noStrike" baseline="0" dirty="0"/>
          </a:p>
          <a:p>
            <a:pPr>
              <a:lnSpc>
                <a:spcPct val="90000"/>
              </a:lnSpc>
              <a:spcAft>
                <a:spcPts val="600"/>
              </a:spcAft>
            </a:pPr>
            <a:r>
              <a:rPr lang="en-US" b="0" i="0" u="none" strike="noStrike" baseline="0" dirty="0"/>
              <a:t>• Compare player and team official information on game sheet to information on the TRR, including the player and team official photos that are on the TRR </a:t>
            </a:r>
          </a:p>
          <a:p>
            <a:pPr>
              <a:lnSpc>
                <a:spcPct val="90000"/>
              </a:lnSpc>
              <a:spcAft>
                <a:spcPts val="600"/>
              </a:spcAft>
            </a:pPr>
            <a:r>
              <a:rPr lang="en-US" b="0" i="0" u="none" strike="noStrike" baseline="0" dirty="0"/>
              <a:t>• If you notice a discrepancy, you must note it on the bottom of the game sheet </a:t>
            </a:r>
          </a:p>
          <a:p>
            <a:pPr>
              <a:lnSpc>
                <a:spcPct val="90000"/>
              </a:lnSpc>
              <a:spcAft>
                <a:spcPts val="600"/>
              </a:spcAft>
            </a:pPr>
            <a:r>
              <a:rPr lang="en-US" b="0" i="0" u="none" strike="noStrike" baseline="0" dirty="0"/>
              <a:t>• If you believe the player to be ineligible, notify the player and their team official </a:t>
            </a:r>
          </a:p>
          <a:p>
            <a:pPr>
              <a:lnSpc>
                <a:spcPct val="90000"/>
              </a:lnSpc>
              <a:spcAft>
                <a:spcPts val="600"/>
              </a:spcAft>
            </a:pPr>
            <a:r>
              <a:rPr lang="en-US" b="0" i="0" u="none" strike="noStrike" baseline="0" dirty="0"/>
              <a:t>• A Team Official must initial the game sheets in the appropriate box to certify that the card checking procedures were followed </a:t>
            </a:r>
          </a:p>
          <a:p>
            <a:pPr>
              <a:lnSpc>
                <a:spcPct val="90000"/>
              </a:lnSpc>
              <a:spcAft>
                <a:spcPts val="600"/>
              </a:spcAft>
            </a:pPr>
            <a:r>
              <a:rPr lang="en-US" b="0" i="0" u="none" strike="noStrike" baseline="0" dirty="0"/>
              <a:t>• The Referee will note all questions or protests regarding a player’s eligibility or the validity of a player’s ID or TRR on the game sheet </a:t>
            </a:r>
            <a:endParaRPr lang="en-US" dirty="0"/>
          </a:p>
        </p:txBody>
      </p:sp>
    </p:spTree>
    <p:extLst>
      <p:ext uri="{BB962C8B-B14F-4D97-AF65-F5344CB8AC3E}">
        <p14:creationId xmlns:p14="http://schemas.microsoft.com/office/powerpoint/2010/main" val="184191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5066" y="2031101"/>
            <a:ext cx="4282984" cy="35119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a:t>Introductions</a:t>
            </a:r>
          </a:p>
        </p:txBody>
      </p:sp>
      <p:sp>
        <p:nvSpPr>
          <p:cNvPr id="19" name="Rectangle 1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87738" y="4079818"/>
            <a:ext cx="1550489" cy="811376"/>
          </a:xfrm>
          <a:prstGeom prst="rect">
            <a:avLst/>
          </a:prstGeom>
          <a:noFill/>
        </p:spPr>
        <p:txBody>
          <a:bodyPr wrap="none" rtlCol="0">
            <a:spAutoFit/>
          </a:bodyPr>
          <a:lstStyle/>
          <a:p>
            <a:pPr defTabSz="621792">
              <a:spcAft>
                <a:spcPts val="600"/>
              </a:spcAft>
            </a:pPr>
            <a:r>
              <a:rPr lang="en-US" sz="1224" b="1" kern="1200">
                <a:solidFill>
                  <a:schemeClr val="tx1"/>
                </a:solidFill>
                <a:latin typeface="+mn-lt"/>
                <a:ea typeface="+mn-ea"/>
                <a:cs typeface="+mn-cs"/>
              </a:rPr>
              <a:t>Dawn </a:t>
            </a:r>
            <a:r>
              <a:rPr lang="en-US" sz="1224" b="1" kern="1200" err="1">
                <a:solidFill>
                  <a:schemeClr val="tx1"/>
                </a:solidFill>
                <a:latin typeface="+mn-lt"/>
                <a:ea typeface="+mn-ea"/>
                <a:cs typeface="+mn-cs"/>
              </a:rPr>
              <a:t>Dinsdale</a:t>
            </a:r>
            <a:endParaRPr lang="en-US" sz="1224" b="1" kern="1200">
              <a:solidFill>
                <a:schemeClr val="tx1"/>
              </a:solidFill>
              <a:latin typeface="+mn-lt"/>
              <a:ea typeface="+mn-ea"/>
              <a:cs typeface="+mn-cs"/>
            </a:endParaRPr>
          </a:p>
          <a:p>
            <a:pPr defTabSz="621792">
              <a:spcAft>
                <a:spcPts val="600"/>
              </a:spcAft>
            </a:pPr>
            <a:r>
              <a:rPr lang="en-US" sz="1224" kern="1200">
                <a:solidFill>
                  <a:schemeClr val="tx1"/>
                </a:solidFill>
                <a:latin typeface="+mn-lt"/>
                <a:ea typeface="+mn-ea"/>
                <a:cs typeface="+mn-cs"/>
              </a:rPr>
              <a:t>EOSL</a:t>
            </a:r>
          </a:p>
          <a:p>
            <a:pPr defTabSz="621792">
              <a:spcAft>
                <a:spcPts val="600"/>
              </a:spcAft>
            </a:pPr>
            <a:r>
              <a:rPr lang="en-US" sz="1224" kern="1200">
                <a:solidFill>
                  <a:schemeClr val="tx1"/>
                </a:solidFill>
                <a:latin typeface="+mn-lt"/>
                <a:ea typeface="+mn-ea"/>
                <a:cs typeface="+mn-cs"/>
              </a:rPr>
              <a:t>League Administrator</a:t>
            </a: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162417" y="1908887"/>
            <a:ext cx="1599213" cy="1999849"/>
          </a:xfrm>
          <a:prstGeom prst="rect">
            <a:avLst/>
          </a:prstGeom>
        </p:spPr>
      </p:pic>
      <p:sp>
        <p:nvSpPr>
          <p:cNvPr id="8" name="TextBox 7"/>
          <p:cNvSpPr txBox="1"/>
          <p:nvPr/>
        </p:nvSpPr>
        <p:spPr>
          <a:xfrm>
            <a:off x="8311388" y="4079818"/>
            <a:ext cx="1339149" cy="811376"/>
          </a:xfrm>
          <a:prstGeom prst="rect">
            <a:avLst/>
          </a:prstGeom>
          <a:noFill/>
        </p:spPr>
        <p:txBody>
          <a:bodyPr wrap="none" rtlCol="0">
            <a:spAutoFit/>
          </a:bodyPr>
          <a:lstStyle/>
          <a:p>
            <a:pPr defTabSz="621792">
              <a:spcAft>
                <a:spcPts val="600"/>
              </a:spcAft>
            </a:pPr>
            <a:r>
              <a:rPr lang="en-US" sz="1224" b="1" kern="1200">
                <a:solidFill>
                  <a:schemeClr val="tx1"/>
                </a:solidFill>
                <a:latin typeface="+mn-lt"/>
                <a:ea typeface="+mn-ea"/>
                <a:cs typeface="+mn-cs"/>
              </a:rPr>
              <a:t>Vicki Lowe</a:t>
            </a:r>
          </a:p>
          <a:p>
            <a:pPr defTabSz="621792">
              <a:spcAft>
                <a:spcPts val="600"/>
              </a:spcAft>
            </a:pPr>
            <a:r>
              <a:rPr lang="en-US" sz="1224" kern="1200">
                <a:solidFill>
                  <a:schemeClr val="tx1"/>
                </a:solidFill>
                <a:latin typeface="+mn-lt"/>
                <a:ea typeface="+mn-ea"/>
                <a:cs typeface="+mn-cs"/>
              </a:rPr>
              <a:t>EODSA</a:t>
            </a:r>
          </a:p>
          <a:p>
            <a:pPr defTabSz="621792">
              <a:spcAft>
                <a:spcPts val="600"/>
              </a:spcAft>
            </a:pPr>
            <a:r>
              <a:rPr lang="en-US" sz="1224" kern="1200">
                <a:solidFill>
                  <a:schemeClr val="tx1"/>
                </a:solidFill>
                <a:latin typeface="+mn-lt"/>
                <a:ea typeface="+mn-ea"/>
                <a:cs typeface="+mn-cs"/>
              </a:rPr>
              <a:t>Executive Director</a:t>
            </a: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8400" y="1908886"/>
            <a:ext cx="1385942" cy="1999849"/>
          </a:xfrm>
          <a:prstGeom prst="rect">
            <a:avLst/>
          </a:prstGeom>
        </p:spPr>
      </p:pic>
      <p:sp>
        <p:nvSpPr>
          <p:cNvPr id="10" name="TextBox 9"/>
          <p:cNvSpPr txBox="1"/>
          <p:nvPr/>
        </p:nvSpPr>
        <p:spPr>
          <a:xfrm>
            <a:off x="10108400" y="4079818"/>
            <a:ext cx="1544782" cy="811376"/>
          </a:xfrm>
          <a:prstGeom prst="rect">
            <a:avLst/>
          </a:prstGeom>
          <a:noFill/>
        </p:spPr>
        <p:txBody>
          <a:bodyPr wrap="none" rtlCol="0">
            <a:spAutoFit/>
          </a:bodyPr>
          <a:lstStyle/>
          <a:p>
            <a:pPr defTabSz="621792">
              <a:spcAft>
                <a:spcPts val="600"/>
              </a:spcAft>
            </a:pPr>
            <a:r>
              <a:rPr lang="en-US" sz="1224" b="1" kern="1200">
                <a:solidFill>
                  <a:schemeClr val="tx1"/>
                </a:solidFill>
                <a:latin typeface="+mn-lt"/>
                <a:ea typeface="+mn-ea"/>
                <a:cs typeface="+mn-cs"/>
              </a:rPr>
              <a:t>David Smith</a:t>
            </a:r>
          </a:p>
          <a:p>
            <a:pPr defTabSz="621792">
              <a:spcAft>
                <a:spcPts val="600"/>
              </a:spcAft>
            </a:pPr>
            <a:r>
              <a:rPr lang="en-US" sz="1224" kern="1200">
                <a:solidFill>
                  <a:schemeClr val="tx1"/>
                </a:solidFill>
                <a:latin typeface="+mn-lt"/>
                <a:ea typeface="+mn-ea"/>
                <a:cs typeface="+mn-cs"/>
              </a:rPr>
              <a:t>EODSA</a:t>
            </a:r>
          </a:p>
          <a:p>
            <a:pPr defTabSz="621792">
              <a:spcAft>
                <a:spcPts val="600"/>
              </a:spcAft>
            </a:pPr>
            <a:r>
              <a:rPr lang="en-US" sz="1224" kern="1200">
                <a:solidFill>
                  <a:schemeClr val="tx1"/>
                </a:solidFill>
                <a:latin typeface="+mn-lt"/>
                <a:ea typeface="+mn-ea"/>
                <a:cs typeface="+mn-cs"/>
              </a:rPr>
              <a:t>Referee Co-Ordinator</a:t>
            </a:r>
            <a:endParaRPr lang="en-US"/>
          </a:p>
        </p:txBody>
      </p:sp>
      <p:pic>
        <p:nvPicPr>
          <p:cNvPr id="3" name="Picture 2">
            <a:extLst>
              <a:ext uri="{FF2B5EF4-FFF2-40B4-BE49-F238E27FC236}">
                <a16:creationId xmlns:a16="http://schemas.microsoft.com/office/drawing/2014/main" id="{EE57275A-08EA-B79D-F04B-D9461AD67329}"/>
              </a:ext>
            </a:extLst>
          </p:cNvPr>
          <p:cNvPicPr>
            <a:picLocks noChangeAspect="1"/>
          </p:cNvPicPr>
          <p:nvPr/>
        </p:nvPicPr>
        <p:blipFill>
          <a:blip r:embed="rId4"/>
          <a:stretch>
            <a:fillRect/>
          </a:stretch>
        </p:blipFill>
        <p:spPr>
          <a:xfrm>
            <a:off x="6101378" y="1908886"/>
            <a:ext cx="1449222" cy="1997882"/>
          </a:xfrm>
          <a:prstGeom prst="rect">
            <a:avLst/>
          </a:prstGeom>
        </p:spPr>
      </p:pic>
    </p:spTree>
    <p:extLst>
      <p:ext uri="{BB962C8B-B14F-4D97-AF65-F5344CB8AC3E}">
        <p14:creationId xmlns:p14="http://schemas.microsoft.com/office/powerpoint/2010/main" val="2301982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CA4381-8454-C428-9862-FFDFA93ED8AE}"/>
              </a:ext>
            </a:extLst>
          </p:cNvPr>
          <p:cNvPicPr>
            <a:picLocks noChangeAspect="1"/>
          </p:cNvPicPr>
          <p:nvPr/>
        </p:nvPicPr>
        <p:blipFill>
          <a:blip r:embed="rId2"/>
          <a:stretch>
            <a:fillRect/>
          </a:stretch>
        </p:blipFill>
        <p:spPr>
          <a:xfrm>
            <a:off x="792218" y="679015"/>
            <a:ext cx="6525757" cy="5313704"/>
          </a:xfrm>
          <a:prstGeom prst="rect">
            <a:avLst/>
          </a:prstGeom>
        </p:spPr>
      </p:pic>
      <p:sp>
        <p:nvSpPr>
          <p:cNvPr id="3" name="TextBox 2"/>
          <p:cNvSpPr txBox="1"/>
          <p:nvPr/>
        </p:nvSpPr>
        <p:spPr>
          <a:xfrm>
            <a:off x="7788461" y="1403295"/>
            <a:ext cx="3791166" cy="2846933"/>
          </a:xfrm>
          <a:prstGeom prst="rect">
            <a:avLst/>
          </a:prstGeom>
          <a:noFill/>
        </p:spPr>
        <p:txBody>
          <a:bodyPr wrap="none" rtlCol="0">
            <a:spAutoFit/>
          </a:bodyPr>
          <a:lstStyle/>
          <a:p>
            <a:pPr defTabSz="594360">
              <a:spcAft>
                <a:spcPts val="600"/>
              </a:spcAft>
            </a:pPr>
            <a:r>
              <a:rPr lang="en-US" kern="1200" dirty="0">
                <a:solidFill>
                  <a:schemeClr val="tx1"/>
                </a:solidFill>
                <a:latin typeface="+mn-lt"/>
                <a:ea typeface="+mn-ea"/>
                <a:cs typeface="+mn-cs"/>
              </a:rPr>
              <a:t>After the game go to the Game Report</a:t>
            </a:r>
          </a:p>
          <a:p>
            <a:pPr defTabSz="594360">
              <a:spcAft>
                <a:spcPts val="600"/>
              </a:spcAft>
            </a:pPr>
            <a:r>
              <a:rPr lang="en-US" kern="1200" dirty="0">
                <a:solidFill>
                  <a:schemeClr val="tx1"/>
                </a:solidFill>
                <a:latin typeface="+mn-lt"/>
                <a:ea typeface="+mn-ea"/>
                <a:cs typeface="+mn-cs"/>
              </a:rPr>
              <a:t>tool to submit a report</a:t>
            </a:r>
          </a:p>
          <a:p>
            <a:pPr defTabSz="594360">
              <a:spcAft>
                <a:spcPts val="600"/>
              </a:spcAft>
            </a:pPr>
            <a:endParaRPr lang="en-US" kern="1200" dirty="0">
              <a:solidFill>
                <a:schemeClr val="tx1"/>
              </a:solidFill>
              <a:latin typeface="+mn-lt"/>
              <a:ea typeface="+mn-ea"/>
              <a:cs typeface="+mn-cs"/>
            </a:endParaRPr>
          </a:p>
          <a:p>
            <a:pPr defTabSz="594360">
              <a:spcAft>
                <a:spcPts val="600"/>
              </a:spcAft>
            </a:pPr>
            <a:r>
              <a:rPr lang="en-US" kern="1200" dirty="0">
                <a:solidFill>
                  <a:schemeClr val="tx1"/>
                </a:solidFill>
                <a:latin typeface="+mn-lt"/>
                <a:ea typeface="+mn-ea"/>
                <a:cs typeface="+mn-cs"/>
              </a:rPr>
              <a:t>Follow the instructions to completion</a:t>
            </a:r>
          </a:p>
          <a:p>
            <a:pPr defTabSz="594360">
              <a:spcAft>
                <a:spcPts val="600"/>
              </a:spcAft>
            </a:pPr>
            <a:endParaRPr lang="en-US" kern="1200" dirty="0">
              <a:solidFill>
                <a:schemeClr val="tx1"/>
              </a:solidFill>
              <a:latin typeface="+mn-lt"/>
              <a:ea typeface="+mn-ea"/>
              <a:cs typeface="+mn-cs"/>
            </a:endParaRPr>
          </a:p>
          <a:p>
            <a:pPr defTabSz="594360">
              <a:spcAft>
                <a:spcPts val="600"/>
              </a:spcAft>
            </a:pPr>
            <a:r>
              <a:rPr lang="en-US" kern="1200" dirty="0">
                <a:solidFill>
                  <a:schemeClr val="tx1"/>
                </a:solidFill>
                <a:latin typeface="+mn-lt"/>
                <a:ea typeface="+mn-ea"/>
                <a:cs typeface="+mn-cs"/>
              </a:rPr>
              <a:t>When both teams have entered a </a:t>
            </a:r>
          </a:p>
          <a:p>
            <a:pPr defTabSz="594360">
              <a:spcAft>
                <a:spcPts val="600"/>
              </a:spcAft>
            </a:pPr>
            <a:r>
              <a:rPr lang="en-US" kern="1200" dirty="0">
                <a:solidFill>
                  <a:schemeClr val="tx1"/>
                </a:solidFill>
                <a:latin typeface="+mn-lt"/>
                <a:ea typeface="+mn-ea"/>
                <a:cs typeface="+mn-cs"/>
              </a:rPr>
              <a:t>game report the standings will be </a:t>
            </a:r>
          </a:p>
          <a:p>
            <a:pPr defTabSz="594360">
              <a:spcAft>
                <a:spcPts val="600"/>
              </a:spcAft>
            </a:pPr>
            <a:r>
              <a:rPr lang="en-US" kern="1200" dirty="0">
                <a:solidFill>
                  <a:schemeClr val="tx1"/>
                </a:solidFill>
                <a:latin typeface="+mn-lt"/>
                <a:ea typeface="+mn-ea"/>
                <a:cs typeface="+mn-cs"/>
              </a:rPr>
              <a:t>updated</a:t>
            </a:r>
            <a:endParaRPr lang="en-US" dirty="0"/>
          </a:p>
        </p:txBody>
      </p:sp>
      <p:cxnSp>
        <p:nvCxnSpPr>
          <p:cNvPr id="6" name="Straight Arrow Connector 5">
            <a:extLst>
              <a:ext uri="{FF2B5EF4-FFF2-40B4-BE49-F238E27FC236}">
                <a16:creationId xmlns:a16="http://schemas.microsoft.com/office/drawing/2014/main" id="{CECC57BF-A086-B897-D14A-E58E9CD3679C}"/>
              </a:ext>
            </a:extLst>
          </p:cNvPr>
          <p:cNvCxnSpPr>
            <a:cxnSpLocks/>
          </p:cNvCxnSpPr>
          <p:nvPr/>
        </p:nvCxnSpPr>
        <p:spPr>
          <a:xfrm flipH="1">
            <a:off x="2549828" y="2204720"/>
            <a:ext cx="5177960" cy="8447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46EFCD4-4F6B-44DA-1CD6-16FB747A71F6}"/>
                  </a:ext>
                </a:extLst>
              </p14:cNvPr>
              <p14:cNvContentPartPr/>
              <p14:nvPr/>
            </p14:nvContentPartPr>
            <p14:xfrm>
              <a:off x="8727280" y="3281680"/>
              <a:ext cx="360" cy="360"/>
            </p14:xfrm>
          </p:contentPart>
        </mc:Choice>
        <mc:Fallback xmlns="">
          <p:pic>
            <p:nvPicPr>
              <p:cNvPr id="2" name="Ink 1">
                <a:extLst>
                  <a:ext uri="{FF2B5EF4-FFF2-40B4-BE49-F238E27FC236}">
                    <a16:creationId xmlns:a16="http://schemas.microsoft.com/office/drawing/2014/main" id="{946EFCD4-4F6B-44DA-1CD6-16FB747A71F6}"/>
                  </a:ext>
                </a:extLst>
              </p:cNvPr>
              <p:cNvPicPr/>
              <p:nvPr/>
            </p:nvPicPr>
            <p:blipFill>
              <a:blip r:embed="rId4"/>
              <a:stretch>
                <a:fillRect/>
              </a:stretch>
            </p:blipFill>
            <p:spPr>
              <a:xfrm>
                <a:off x="8718280" y="3273040"/>
                <a:ext cx="18000" cy="18000"/>
              </a:xfrm>
              <a:prstGeom prst="rect">
                <a:avLst/>
              </a:prstGeom>
            </p:spPr>
          </p:pic>
        </mc:Fallback>
      </mc:AlternateContent>
    </p:spTree>
    <p:extLst>
      <p:ext uri="{BB962C8B-B14F-4D97-AF65-F5344CB8AC3E}">
        <p14:creationId xmlns:p14="http://schemas.microsoft.com/office/powerpoint/2010/main" val="15709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799FE55-AB41-9D74-196A-A16260EB9686}"/>
              </a:ext>
            </a:extLst>
          </p:cNvPr>
          <p:cNvPicPr>
            <a:picLocks noChangeAspect="1"/>
          </p:cNvPicPr>
          <p:nvPr/>
        </p:nvPicPr>
        <p:blipFill>
          <a:blip r:embed="rId2"/>
          <a:stretch>
            <a:fillRect/>
          </a:stretch>
        </p:blipFill>
        <p:spPr>
          <a:xfrm>
            <a:off x="793679" y="843281"/>
            <a:ext cx="6115121" cy="5127870"/>
          </a:xfrm>
          <a:prstGeom prst="rect">
            <a:avLst/>
          </a:prstGeom>
        </p:spPr>
      </p:pic>
      <p:sp>
        <p:nvSpPr>
          <p:cNvPr id="3" name="TextBox 2"/>
          <p:cNvSpPr txBox="1"/>
          <p:nvPr/>
        </p:nvSpPr>
        <p:spPr>
          <a:xfrm>
            <a:off x="7813039" y="1650035"/>
            <a:ext cx="3733787" cy="272819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endParaRPr lang="en-US" sz="1400" dirty="0"/>
          </a:p>
          <a:p>
            <a:pPr indent="-228600">
              <a:lnSpc>
                <a:spcPct val="90000"/>
              </a:lnSpc>
              <a:spcAft>
                <a:spcPts val="600"/>
              </a:spcAft>
              <a:buFont typeface="Arial" panose="020B0604020202020204" pitchFamily="34" charset="0"/>
              <a:buChar char="•"/>
            </a:pPr>
            <a:r>
              <a:rPr lang="en-US" dirty="0"/>
              <a:t>The web site will allow you to submit a game report from the field on your phone</a:t>
            </a:r>
          </a:p>
        </p:txBody>
      </p:sp>
    </p:spTree>
    <p:extLst>
      <p:ext uri="{BB962C8B-B14F-4D97-AF65-F5344CB8AC3E}">
        <p14:creationId xmlns:p14="http://schemas.microsoft.com/office/powerpoint/2010/main" val="1140563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ight Triangle 2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708872" y="1500120"/>
            <a:ext cx="949747" cy="369332"/>
          </a:xfrm>
          <a:prstGeom prst="rect">
            <a:avLst/>
          </a:prstGeom>
          <a:noFill/>
        </p:spPr>
        <p:txBody>
          <a:bodyPr wrap="none" rtlCol="0">
            <a:spAutoFit/>
          </a:bodyPr>
          <a:lstStyle/>
          <a:p>
            <a:pPr defTabSz="585216">
              <a:spcAft>
                <a:spcPts val="600"/>
              </a:spcAft>
            </a:pPr>
            <a:r>
              <a:rPr lang="en-US" b="1" kern="1200" dirty="0">
                <a:solidFill>
                  <a:schemeClr val="tx1"/>
                </a:solidFill>
                <a:latin typeface="+mn-lt"/>
                <a:ea typeface="+mn-ea"/>
                <a:cs typeface="+mn-cs"/>
              </a:rPr>
              <a:t>Call Ups</a:t>
            </a:r>
            <a:endParaRPr lang="en-US" b="1" dirty="0"/>
          </a:p>
        </p:txBody>
      </p:sp>
      <p:sp>
        <p:nvSpPr>
          <p:cNvPr id="15" name="Rectangle 14"/>
          <p:cNvSpPr/>
          <p:nvPr/>
        </p:nvSpPr>
        <p:spPr>
          <a:xfrm>
            <a:off x="5787076" y="4350907"/>
            <a:ext cx="197580" cy="202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6DA1A2C-D826-9297-86B2-FE05F0E7A717}"/>
              </a:ext>
            </a:extLst>
          </p:cNvPr>
          <p:cNvSpPr txBox="1"/>
          <p:nvPr/>
        </p:nvSpPr>
        <p:spPr>
          <a:xfrm>
            <a:off x="8149739" y="1925244"/>
            <a:ext cx="2462250" cy="3462486"/>
          </a:xfrm>
          <a:prstGeom prst="rect">
            <a:avLst/>
          </a:prstGeom>
          <a:noFill/>
        </p:spPr>
        <p:txBody>
          <a:bodyPr wrap="square" rtlCol="0">
            <a:spAutoFit/>
          </a:bodyPr>
          <a:lstStyle/>
          <a:p>
            <a:pPr defTabSz="585216">
              <a:spcAft>
                <a:spcPts val="600"/>
              </a:spcAft>
            </a:pPr>
            <a:r>
              <a:rPr lang="en-CA" sz="1600" kern="1200" dirty="0">
                <a:solidFill>
                  <a:schemeClr val="tx1"/>
                </a:solidFill>
                <a:latin typeface="+mn-lt"/>
                <a:ea typeface="+mn-ea"/>
                <a:cs typeface="+mn-cs"/>
              </a:rPr>
              <a:t>Use the link Call Ups (under Games tab) to Call up players within your club.</a:t>
            </a:r>
          </a:p>
          <a:p>
            <a:pPr defTabSz="585216">
              <a:spcAft>
                <a:spcPts val="600"/>
              </a:spcAft>
            </a:pPr>
            <a:endParaRPr lang="en-CA" sz="1600" kern="1200" dirty="0">
              <a:solidFill>
                <a:schemeClr val="tx1"/>
              </a:solidFill>
              <a:latin typeface="+mn-lt"/>
              <a:ea typeface="+mn-ea"/>
              <a:cs typeface="+mn-cs"/>
            </a:endParaRPr>
          </a:p>
          <a:p>
            <a:pPr defTabSz="585216">
              <a:spcAft>
                <a:spcPts val="600"/>
              </a:spcAft>
            </a:pPr>
            <a:r>
              <a:rPr lang="en-CA" sz="1600" kern="1200" dirty="0">
                <a:solidFill>
                  <a:schemeClr val="tx1"/>
                </a:solidFill>
                <a:latin typeface="+mn-lt"/>
                <a:ea typeface="+mn-ea"/>
                <a:cs typeface="+mn-cs"/>
              </a:rPr>
              <a:t>To add a new permit, Click Add Call Up Permit</a:t>
            </a:r>
          </a:p>
          <a:p>
            <a:pPr defTabSz="585216">
              <a:spcAft>
                <a:spcPts val="600"/>
              </a:spcAft>
            </a:pPr>
            <a:endParaRPr lang="en-CA" sz="1600" kern="1200" dirty="0">
              <a:solidFill>
                <a:schemeClr val="tx1"/>
              </a:solidFill>
              <a:latin typeface="+mn-lt"/>
              <a:ea typeface="+mn-ea"/>
              <a:cs typeface="+mn-cs"/>
            </a:endParaRPr>
          </a:p>
          <a:p>
            <a:pPr defTabSz="585216">
              <a:spcAft>
                <a:spcPts val="600"/>
              </a:spcAft>
            </a:pPr>
            <a:r>
              <a:rPr lang="en-CA" sz="1600" kern="1200" dirty="0">
                <a:solidFill>
                  <a:schemeClr val="tx1"/>
                </a:solidFill>
                <a:latin typeface="+mn-lt"/>
                <a:ea typeface="+mn-ea"/>
                <a:cs typeface="+mn-cs"/>
              </a:rPr>
              <a:t>NOTE – your club will enter the players available for call up outside of the EOSL  (i.e. house league players)</a:t>
            </a:r>
          </a:p>
          <a:p>
            <a:pPr>
              <a:spcAft>
                <a:spcPts val="600"/>
              </a:spcAft>
            </a:pPr>
            <a:endParaRPr lang="en-CA" dirty="0"/>
          </a:p>
        </p:txBody>
      </p:sp>
      <p:cxnSp>
        <p:nvCxnSpPr>
          <p:cNvPr id="5" name="Straight Arrow Connector 4">
            <a:extLst>
              <a:ext uri="{FF2B5EF4-FFF2-40B4-BE49-F238E27FC236}">
                <a16:creationId xmlns:a16="http://schemas.microsoft.com/office/drawing/2014/main" id="{C52A21F9-104A-D8EA-A544-EBF0C2A99D59}"/>
              </a:ext>
            </a:extLst>
          </p:cNvPr>
          <p:cNvCxnSpPr>
            <a:cxnSpLocks/>
          </p:cNvCxnSpPr>
          <p:nvPr/>
        </p:nvCxnSpPr>
        <p:spPr>
          <a:xfrm flipH="1">
            <a:off x="4385772" y="2821427"/>
            <a:ext cx="1401304" cy="9884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F2C1BC6-DE5F-7445-9909-998E18457FBC}"/>
              </a:ext>
            </a:extLst>
          </p:cNvPr>
          <p:cNvPicPr>
            <a:picLocks noChangeAspect="1"/>
          </p:cNvPicPr>
          <p:nvPr/>
        </p:nvPicPr>
        <p:blipFill>
          <a:blip r:embed="rId2"/>
          <a:stretch>
            <a:fillRect/>
          </a:stretch>
        </p:blipFill>
        <p:spPr>
          <a:xfrm>
            <a:off x="962163" y="949498"/>
            <a:ext cx="6864136" cy="4638501"/>
          </a:xfrm>
          <a:prstGeom prst="rect">
            <a:avLst/>
          </a:prstGeom>
        </p:spPr>
      </p:pic>
    </p:spTree>
    <p:extLst>
      <p:ext uri="{BB962C8B-B14F-4D97-AF65-F5344CB8AC3E}">
        <p14:creationId xmlns:p14="http://schemas.microsoft.com/office/powerpoint/2010/main" val="4025754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F65789-BDEF-3D2C-188E-C83F0EEDA3D1}"/>
              </a:ext>
            </a:extLst>
          </p:cNvPr>
          <p:cNvSpPr txBox="1"/>
          <p:nvPr/>
        </p:nvSpPr>
        <p:spPr>
          <a:xfrm>
            <a:off x="8332149" y="258685"/>
            <a:ext cx="3640508" cy="6463308"/>
          </a:xfrm>
          <a:prstGeom prst="rect">
            <a:avLst/>
          </a:prstGeom>
          <a:noFill/>
        </p:spPr>
        <p:txBody>
          <a:bodyPr wrap="square" rtlCol="0">
            <a:spAutoFit/>
          </a:bodyPr>
          <a:lstStyle/>
          <a:p>
            <a:r>
              <a:rPr lang="en-CA"/>
              <a:t>Select the game you wish to call up players too</a:t>
            </a:r>
          </a:p>
          <a:p>
            <a:endParaRPr lang="en-CA"/>
          </a:p>
          <a:p>
            <a:r>
              <a:rPr lang="en-CA"/>
              <a:t>Check off the players you wish to have play.</a:t>
            </a:r>
          </a:p>
          <a:p>
            <a:endParaRPr lang="en-CA"/>
          </a:p>
          <a:p>
            <a:r>
              <a:rPr lang="en-CA"/>
              <a:t>Click Submit Call Up Request</a:t>
            </a:r>
          </a:p>
          <a:p>
            <a:endParaRPr lang="en-CA"/>
          </a:p>
          <a:p>
            <a:r>
              <a:rPr lang="en-CA"/>
              <a:t>The green box will indicate that  your request has been submitted</a:t>
            </a:r>
          </a:p>
          <a:p>
            <a:endParaRPr lang="en-CA"/>
          </a:p>
          <a:p>
            <a:r>
              <a:rPr lang="en-CA"/>
              <a:t>Your club reps will have to approve the permit.</a:t>
            </a:r>
          </a:p>
          <a:p>
            <a:endParaRPr lang="en-CA"/>
          </a:p>
          <a:p>
            <a:r>
              <a:rPr lang="en-CA"/>
              <a:t>Once approved, they will appear on the game sheet.</a:t>
            </a:r>
          </a:p>
          <a:p>
            <a:endParaRPr lang="en-CA"/>
          </a:p>
          <a:p>
            <a:r>
              <a:rPr lang="en-CA"/>
              <a:t>You can filter the list of players  by using the search tool.</a:t>
            </a:r>
          </a:p>
          <a:p>
            <a:endParaRPr lang="en-CA"/>
          </a:p>
          <a:p>
            <a:r>
              <a:rPr lang="en-CA"/>
              <a:t>NOTE:  The league will in no way approve a call up for any reason.  Please plan accordingly.</a:t>
            </a:r>
            <a:endParaRPr lang="en-CA" dirty="0"/>
          </a:p>
        </p:txBody>
      </p:sp>
      <p:cxnSp>
        <p:nvCxnSpPr>
          <p:cNvPr id="8" name="Straight Arrow Connector 7">
            <a:extLst>
              <a:ext uri="{FF2B5EF4-FFF2-40B4-BE49-F238E27FC236}">
                <a16:creationId xmlns:a16="http://schemas.microsoft.com/office/drawing/2014/main" id="{C501776B-2406-940D-46D2-B595C3C16735}"/>
              </a:ext>
            </a:extLst>
          </p:cNvPr>
          <p:cNvCxnSpPr>
            <a:cxnSpLocks/>
          </p:cNvCxnSpPr>
          <p:nvPr/>
        </p:nvCxnSpPr>
        <p:spPr>
          <a:xfrm flipH="1" flipV="1">
            <a:off x="7451933" y="4093436"/>
            <a:ext cx="880216" cy="8973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BEA621B-AF77-A4AC-6F3B-7DA386AA71EA}"/>
              </a:ext>
            </a:extLst>
          </p:cNvPr>
          <p:cNvPicPr>
            <a:picLocks noChangeAspect="1"/>
          </p:cNvPicPr>
          <p:nvPr/>
        </p:nvPicPr>
        <p:blipFill>
          <a:blip r:embed="rId2"/>
          <a:stretch>
            <a:fillRect/>
          </a:stretch>
        </p:blipFill>
        <p:spPr>
          <a:xfrm>
            <a:off x="0" y="464464"/>
            <a:ext cx="8066667" cy="5142857"/>
          </a:xfrm>
          <a:prstGeom prst="rect">
            <a:avLst/>
          </a:prstGeom>
        </p:spPr>
      </p:pic>
    </p:spTree>
    <p:extLst>
      <p:ext uri="{BB962C8B-B14F-4D97-AF65-F5344CB8AC3E}">
        <p14:creationId xmlns:p14="http://schemas.microsoft.com/office/powerpoint/2010/main" val="3641531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44FA653-B341-267F-C83B-D2963DEF094B}"/>
              </a:ext>
            </a:extLst>
          </p:cNvPr>
          <p:cNvSpPr txBox="1"/>
          <p:nvPr/>
        </p:nvSpPr>
        <p:spPr>
          <a:xfrm>
            <a:off x="1075766" y="1188637"/>
            <a:ext cx="3578525" cy="448072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3600" b="1" kern="1200" dirty="0">
                <a:solidFill>
                  <a:schemeClr val="tx1"/>
                </a:solidFill>
                <a:latin typeface="+mj-lt"/>
                <a:ea typeface="+mj-ea"/>
                <a:cs typeface="+mj-cs"/>
              </a:rPr>
              <a:t>Reschedules</a:t>
            </a:r>
          </a:p>
        </p:txBody>
      </p:sp>
      <p:cxnSp>
        <p:nvCxnSpPr>
          <p:cNvPr id="36" name="Straight Connector 3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69A089E-8CCD-BCB4-3100-F7D4DC707004}"/>
              </a:ext>
            </a:extLst>
          </p:cNvPr>
          <p:cNvSpPr txBox="1"/>
          <p:nvPr/>
        </p:nvSpPr>
        <p:spPr>
          <a:xfrm>
            <a:off x="4885083" y="623275"/>
            <a:ext cx="5854034" cy="5394960"/>
          </a:xfrm>
          <a:prstGeom prst="rect">
            <a:avLst/>
          </a:prstGeom>
        </p:spPr>
        <p:txBody>
          <a:bodyPr vert="horz" lIns="91440" tIns="45720" rIns="91440" bIns="45720" rtlCol="0" anchor="ctr">
            <a:normAutofit/>
          </a:bodyPr>
          <a:lstStyle/>
          <a:p>
            <a:pPr>
              <a:lnSpc>
                <a:spcPct val="90000"/>
              </a:lnSpc>
              <a:spcAft>
                <a:spcPts val="600"/>
              </a:spcAft>
            </a:pPr>
            <a:r>
              <a:rPr lang="en-US" sz="1400" dirty="0"/>
              <a:t>Teams had a deadline of April 20</a:t>
            </a:r>
            <a:r>
              <a:rPr lang="en-US" sz="1400" baseline="30000" dirty="0"/>
              <a:t>th</a:t>
            </a:r>
            <a:r>
              <a:rPr lang="en-US" sz="1400" dirty="0"/>
              <a:t> to submit two blackout times where the league will not schedule games</a:t>
            </a:r>
          </a:p>
          <a:p>
            <a:pPr>
              <a:lnSpc>
                <a:spcPct val="90000"/>
              </a:lnSpc>
              <a:spcAft>
                <a:spcPts val="600"/>
              </a:spcAft>
            </a:pPr>
            <a:endParaRPr lang="en-US" sz="1400" dirty="0"/>
          </a:p>
          <a:p>
            <a:pPr>
              <a:lnSpc>
                <a:spcPct val="90000"/>
              </a:lnSpc>
              <a:spcAft>
                <a:spcPts val="600"/>
              </a:spcAft>
            </a:pPr>
            <a:r>
              <a:rPr lang="en-US" sz="1400" dirty="0"/>
              <a:t>During the two-week summer break, if two teams agree, they may schedule a game. To inform the league, copy the opponent’s coach on an email to </a:t>
            </a:r>
            <a:r>
              <a:rPr lang="en-US" sz="1400" dirty="0">
                <a:hlinkClick r:id="rId2"/>
              </a:rPr>
              <a:t>league@eodsa.ca</a:t>
            </a:r>
            <a:r>
              <a:rPr lang="en-US" sz="1400" dirty="0"/>
              <a:t> to add the game.</a:t>
            </a:r>
          </a:p>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dirty="0"/>
              <a:t>No other games will be rescheduled except:</a:t>
            </a:r>
          </a:p>
          <a:p>
            <a:pPr marL="800100" lvl="1" indent="-228600">
              <a:lnSpc>
                <a:spcPct val="90000"/>
              </a:lnSpc>
              <a:spcAft>
                <a:spcPts val="600"/>
              </a:spcAft>
              <a:buFont typeface="Arial" panose="020B0604020202020204" pitchFamily="34" charset="0"/>
              <a:buChar char="•"/>
            </a:pPr>
            <a:r>
              <a:rPr lang="en-US" sz="1400" dirty="0"/>
              <a:t>At the discretion of the referee, at the field.</a:t>
            </a:r>
          </a:p>
          <a:p>
            <a:pPr marL="800100" lvl="1" indent="-228600">
              <a:lnSpc>
                <a:spcPct val="90000"/>
              </a:lnSpc>
              <a:spcAft>
                <a:spcPts val="600"/>
              </a:spcAft>
              <a:buFont typeface="Arial" panose="020B0604020202020204" pitchFamily="34" charset="0"/>
              <a:buChar char="•"/>
            </a:pPr>
            <a:r>
              <a:rPr lang="en-US" sz="1400" dirty="0"/>
              <a:t>A weather warning has been issued for the area of the field and the travel time is more than 1 hour to the field. The visiting team must notify the league by 2pm on the day of the game</a:t>
            </a:r>
          </a:p>
          <a:p>
            <a:pPr marL="800100" lvl="1" indent="-228600">
              <a:lnSpc>
                <a:spcPct val="90000"/>
              </a:lnSpc>
              <a:spcAft>
                <a:spcPts val="600"/>
              </a:spcAft>
              <a:buFont typeface="Arial" panose="020B0604020202020204" pitchFamily="34" charset="0"/>
              <a:buChar char="•"/>
            </a:pPr>
            <a:r>
              <a:rPr lang="en-US" sz="1400" dirty="0"/>
              <a:t>The League reschedules the game</a:t>
            </a:r>
          </a:p>
          <a:p>
            <a:pPr marL="800100" lvl="1" indent="-228600">
              <a:lnSpc>
                <a:spcPct val="90000"/>
              </a:lnSpc>
              <a:spcAft>
                <a:spcPts val="600"/>
              </a:spcAft>
              <a:buFont typeface="Arial" panose="020B0604020202020204" pitchFamily="34" charset="0"/>
              <a:buChar char="•"/>
            </a:pPr>
            <a:r>
              <a:rPr lang="en-US" sz="1400" dirty="0"/>
              <a:t>The referee does not show up and no replacement can be found</a:t>
            </a:r>
          </a:p>
          <a:p>
            <a:pPr marL="800100" lvl="1" indent="-228600">
              <a:lnSpc>
                <a:spcPct val="90000"/>
              </a:lnSpc>
              <a:spcAft>
                <a:spcPts val="600"/>
              </a:spcAft>
              <a:buFont typeface="Arial" panose="020B0604020202020204" pitchFamily="34" charset="0"/>
              <a:buChar char="•"/>
            </a:pPr>
            <a:r>
              <a:rPr lang="en-US" sz="1400" dirty="0"/>
              <a:t>The Municipality or venue closes the field, </a:t>
            </a:r>
            <a:r>
              <a:rPr lang="en-US" sz="1400" u="sng" dirty="0"/>
              <a:t>Not Clubs</a:t>
            </a:r>
            <a:r>
              <a:rPr lang="en-US" sz="1400" dirty="0"/>
              <a:t>, but towns, cities or facility owners.</a:t>
            </a:r>
          </a:p>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dirty="0"/>
              <a:t>See the reschedule process on </a:t>
            </a:r>
            <a:r>
              <a:rPr lang="en-US" sz="1400" dirty="0">
                <a:hlinkClick r:id="rId3"/>
              </a:rPr>
              <a:t>our website</a:t>
            </a:r>
            <a:r>
              <a:rPr lang="en-US" sz="1400" dirty="0"/>
              <a:t>.</a:t>
            </a:r>
          </a:p>
        </p:txBody>
      </p:sp>
    </p:spTree>
    <p:extLst>
      <p:ext uri="{BB962C8B-B14F-4D97-AF65-F5344CB8AC3E}">
        <p14:creationId xmlns:p14="http://schemas.microsoft.com/office/powerpoint/2010/main" val="3718494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44FA653-B341-267F-C83B-D2963DEF094B}"/>
              </a:ext>
            </a:extLst>
          </p:cNvPr>
          <p:cNvSpPr txBox="1"/>
          <p:nvPr/>
        </p:nvSpPr>
        <p:spPr>
          <a:xfrm>
            <a:off x="1006900" y="1188637"/>
            <a:ext cx="3057101" cy="448072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6600" b="1" kern="1200">
                <a:solidFill>
                  <a:schemeClr val="tx1"/>
                </a:solidFill>
                <a:latin typeface="+mj-lt"/>
                <a:ea typeface="+mj-ea"/>
                <a:cs typeface="+mj-cs"/>
              </a:rPr>
              <a:t>Kick-Off Times</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42844B86-03F3-E25D-A281-EED4C6642A54}"/>
              </a:ext>
            </a:extLst>
          </p:cNvPr>
          <p:cNvGraphicFramePr/>
          <p:nvPr>
            <p:extLst>
              <p:ext uri="{D42A27DB-BD31-4B8C-83A1-F6EECF244321}">
                <p14:modId xmlns:p14="http://schemas.microsoft.com/office/powerpoint/2010/main" val="3372941637"/>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4467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44FA653-B341-267F-C83B-D2963DEF094B}"/>
              </a:ext>
            </a:extLst>
          </p:cNvPr>
          <p:cNvSpPr txBox="1"/>
          <p:nvPr/>
        </p:nvSpPr>
        <p:spPr>
          <a:xfrm>
            <a:off x="1006900" y="1188637"/>
            <a:ext cx="3057101" cy="448072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6600" b="1" kern="1200">
                <a:solidFill>
                  <a:schemeClr val="tx1"/>
                </a:solidFill>
                <a:latin typeface="+mj-lt"/>
                <a:ea typeface="+mj-ea"/>
                <a:cs typeface="+mj-cs"/>
              </a:rPr>
              <a:t>Other League Policies</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88BE1CF3-239C-C75F-8177-291FA90C76B5}"/>
              </a:ext>
            </a:extLst>
          </p:cNvPr>
          <p:cNvGraphicFramePr/>
          <p:nvPr>
            <p:extLst>
              <p:ext uri="{D42A27DB-BD31-4B8C-83A1-F6EECF244321}">
                <p14:modId xmlns:p14="http://schemas.microsoft.com/office/powerpoint/2010/main" val="3551749476"/>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4460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44FA653-B341-267F-C83B-D2963DEF094B}"/>
              </a:ext>
            </a:extLst>
          </p:cNvPr>
          <p:cNvSpPr txBox="1"/>
          <p:nvPr/>
        </p:nvSpPr>
        <p:spPr>
          <a:xfrm>
            <a:off x="1075767" y="1188637"/>
            <a:ext cx="2988234" cy="448072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6600" b="1" kern="1200">
                <a:solidFill>
                  <a:schemeClr val="tx1"/>
                </a:solidFill>
                <a:latin typeface="+mj-lt"/>
                <a:ea typeface="+mj-ea"/>
                <a:cs typeface="+mj-cs"/>
              </a:rPr>
              <a:t>U8 Festivals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69A089E-8CCD-BCB4-3100-F7D4DC707004}"/>
              </a:ext>
            </a:extLst>
          </p:cNvPr>
          <p:cNvSpPr txBox="1"/>
          <p:nvPr/>
        </p:nvSpPr>
        <p:spPr>
          <a:xfrm>
            <a:off x="5255260" y="1648870"/>
            <a:ext cx="4702848" cy="35602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a:t>U8 Festivals are being hosted by Clubs. Your Clubs have been supplied with a list of the festival hosts and dates.</a:t>
            </a:r>
          </a:p>
          <a:p>
            <a:pPr indent="-228600">
              <a:lnSpc>
                <a:spcPct val="90000"/>
              </a:lnSpc>
              <a:spcAft>
                <a:spcPts val="600"/>
              </a:spcAft>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endParaRPr lang="en-US" sz="2400"/>
          </a:p>
        </p:txBody>
      </p:sp>
    </p:spTree>
    <p:extLst>
      <p:ext uri="{BB962C8B-B14F-4D97-AF65-F5344CB8AC3E}">
        <p14:creationId xmlns:p14="http://schemas.microsoft.com/office/powerpoint/2010/main" val="1345683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extBox 1"/>
          <p:cNvSpPr txBox="1"/>
          <p:nvPr/>
        </p:nvSpPr>
        <p:spPr>
          <a:xfrm>
            <a:off x="3734938" y="3559123"/>
            <a:ext cx="5737148" cy="753732"/>
          </a:xfrm>
          <a:prstGeom prst="rect">
            <a:avLst/>
          </a:prstGeom>
          <a:noFill/>
        </p:spPr>
        <p:txBody>
          <a:bodyPr wrap="none" rtlCol="0">
            <a:spAutoFit/>
          </a:bodyPr>
          <a:lstStyle/>
          <a:p>
            <a:pPr defTabSz="1014984">
              <a:spcAft>
                <a:spcPts val="600"/>
              </a:spcAft>
            </a:pPr>
            <a:r>
              <a:rPr lang="en-US" sz="1998" kern="1200">
                <a:solidFill>
                  <a:schemeClr val="tx1"/>
                </a:solidFill>
                <a:latin typeface="+mn-lt"/>
                <a:ea typeface="+mn-ea"/>
                <a:cs typeface="+mn-cs"/>
              </a:rPr>
              <a:t>We will now take some questions on the new season.</a:t>
            </a:r>
          </a:p>
          <a:p>
            <a:pPr>
              <a:spcAft>
                <a:spcPts val="600"/>
              </a:spcAft>
            </a:pPr>
            <a:endParaRPr lang="en-US"/>
          </a:p>
        </p:txBody>
      </p:sp>
      <p:sp>
        <p:nvSpPr>
          <p:cNvPr id="3" name="TextBox 2"/>
          <p:cNvSpPr txBox="1"/>
          <p:nvPr/>
        </p:nvSpPr>
        <p:spPr>
          <a:xfrm>
            <a:off x="4938779" y="2372728"/>
            <a:ext cx="2290328" cy="515308"/>
          </a:xfrm>
          <a:prstGeom prst="rect">
            <a:avLst/>
          </a:prstGeom>
          <a:noFill/>
        </p:spPr>
        <p:txBody>
          <a:bodyPr wrap="none" rtlCol="0">
            <a:spAutoFit/>
          </a:bodyPr>
          <a:lstStyle/>
          <a:p>
            <a:pPr defTabSz="1014984">
              <a:spcAft>
                <a:spcPts val="600"/>
              </a:spcAft>
            </a:pPr>
            <a:r>
              <a:rPr lang="en-US" sz="2664" b="1" kern="1200">
                <a:solidFill>
                  <a:schemeClr val="tx1"/>
                </a:solidFill>
                <a:latin typeface="+mn-lt"/>
                <a:ea typeface="+mn-ea"/>
                <a:cs typeface="+mn-cs"/>
              </a:rPr>
              <a:t>Question Time</a:t>
            </a:r>
            <a:endParaRPr lang="en-US" sz="2400" b="1"/>
          </a:p>
        </p:txBody>
      </p:sp>
    </p:spTree>
    <p:extLst>
      <p:ext uri="{BB962C8B-B14F-4D97-AF65-F5344CB8AC3E}">
        <p14:creationId xmlns:p14="http://schemas.microsoft.com/office/powerpoint/2010/main" val="57353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Football ball in goal">
            <a:extLst>
              <a:ext uri="{FF2B5EF4-FFF2-40B4-BE49-F238E27FC236}">
                <a16:creationId xmlns:a16="http://schemas.microsoft.com/office/drawing/2014/main" id="{3EC62B8C-3C59-C8AB-BAEC-2764FC5515E5}"/>
              </a:ext>
            </a:extLst>
          </p:cNvPr>
          <p:cNvPicPr>
            <a:picLocks noChangeAspect="1"/>
          </p:cNvPicPr>
          <p:nvPr/>
        </p:nvPicPr>
        <p:blipFill rotWithShape="1">
          <a:blip r:embed="rId2"/>
          <a:srcRect l="15814" r="31527" b="-2"/>
          <a:stretch/>
        </p:blipFill>
        <p:spPr>
          <a:xfrm>
            <a:off x="-1" y="-2"/>
            <a:ext cx="5410198" cy="6858002"/>
          </a:xfrm>
          <a:prstGeom prst="rect">
            <a:avLst/>
          </a:prstGeom>
        </p:spPr>
      </p:pic>
      <p:sp useBgFill="1">
        <p:nvSpPr>
          <p:cNvPr id="16" name="Rectangle 15">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6DA4B5E-E758-F288-CEBC-B5BF5C8879C6}"/>
              </a:ext>
            </a:extLst>
          </p:cNvPr>
          <p:cNvSpPr txBox="1"/>
          <p:nvPr/>
        </p:nvSpPr>
        <p:spPr>
          <a:xfrm>
            <a:off x="6115317" y="2743200"/>
            <a:ext cx="5247340" cy="3496878"/>
          </a:xfrm>
          <a:prstGeom prst="rect">
            <a:avLst/>
          </a:prstGeom>
        </p:spPr>
        <p:txBody>
          <a:bodyPr vert="horz" lIns="91440" tIns="45720" rIns="91440" bIns="45720" rtlCol="0" anchor="ctr">
            <a:normAutofit/>
          </a:bodyPr>
          <a:lstStyle/>
          <a:p>
            <a:pPr>
              <a:lnSpc>
                <a:spcPct val="90000"/>
              </a:lnSpc>
              <a:spcBef>
                <a:spcPts val="1800"/>
              </a:spcBef>
              <a:spcAft>
                <a:spcPts val="600"/>
              </a:spcAft>
            </a:pPr>
            <a:r>
              <a:rPr lang="en-US" sz="2000" b="0" i="0" u="none" strike="noStrike" dirty="0">
                <a:effectLst/>
              </a:rPr>
              <a:t>                             Acronyms</a:t>
            </a:r>
            <a:endParaRPr lang="en-US" sz="2000" b="1" dirty="0">
              <a:effectLst/>
            </a:endParaRPr>
          </a:p>
          <a:p>
            <a:pPr>
              <a:lnSpc>
                <a:spcPct val="90000"/>
              </a:lnSpc>
              <a:spcBef>
                <a:spcPts val="0"/>
              </a:spcBef>
              <a:spcAft>
                <a:spcPts val="0"/>
              </a:spcAft>
            </a:pPr>
            <a:r>
              <a:rPr lang="en-US" sz="1600" b="1" i="0" u="none" strike="noStrike" dirty="0">
                <a:effectLst/>
              </a:rPr>
              <a:t>TRR</a:t>
            </a:r>
            <a:r>
              <a:rPr lang="en-US" sz="1600" b="0" i="0" u="none" strike="noStrike" dirty="0">
                <a:effectLst/>
              </a:rPr>
              <a:t> - Team Roster Report. This report comes from your Club and must go to all games It is an approved list of players and Team Officials</a:t>
            </a:r>
          </a:p>
          <a:p>
            <a:pPr indent="-228600">
              <a:lnSpc>
                <a:spcPct val="90000"/>
              </a:lnSpc>
              <a:spcBef>
                <a:spcPts val="0"/>
              </a:spcBef>
              <a:spcAft>
                <a:spcPts val="0"/>
              </a:spcAft>
              <a:buFont typeface="Arial" panose="020B0604020202020204" pitchFamily="34" charset="0"/>
              <a:buChar char="•"/>
            </a:pPr>
            <a:endParaRPr lang="en-US" sz="1600" b="0" dirty="0">
              <a:effectLst/>
            </a:endParaRPr>
          </a:p>
          <a:p>
            <a:pPr>
              <a:lnSpc>
                <a:spcPct val="90000"/>
              </a:lnSpc>
              <a:spcBef>
                <a:spcPts val="0"/>
              </a:spcBef>
              <a:spcAft>
                <a:spcPts val="0"/>
              </a:spcAft>
            </a:pPr>
            <a:r>
              <a:rPr lang="en-US" sz="1600" b="1" i="0" u="none" strike="noStrike" dirty="0">
                <a:effectLst/>
              </a:rPr>
              <a:t>EOSL</a:t>
            </a:r>
            <a:r>
              <a:rPr lang="en-US" sz="1600" b="0" i="0" u="none" strike="noStrike" dirty="0">
                <a:effectLst/>
              </a:rPr>
              <a:t> - East Ontario Soccer League</a:t>
            </a:r>
          </a:p>
          <a:p>
            <a:pPr>
              <a:lnSpc>
                <a:spcPct val="90000"/>
              </a:lnSpc>
              <a:spcBef>
                <a:spcPts val="0"/>
              </a:spcBef>
              <a:spcAft>
                <a:spcPts val="0"/>
              </a:spcAft>
            </a:pPr>
            <a:endParaRPr lang="en-US" sz="1600" b="0" dirty="0">
              <a:effectLst/>
            </a:endParaRPr>
          </a:p>
          <a:p>
            <a:pPr>
              <a:lnSpc>
                <a:spcPct val="90000"/>
              </a:lnSpc>
              <a:spcBef>
                <a:spcPts val="0"/>
              </a:spcBef>
              <a:spcAft>
                <a:spcPts val="0"/>
              </a:spcAft>
            </a:pPr>
            <a:r>
              <a:rPr lang="en-US" sz="1600" b="1" i="0" u="none" strike="noStrike" dirty="0">
                <a:effectLst/>
              </a:rPr>
              <a:t>OSCAR</a:t>
            </a:r>
            <a:r>
              <a:rPr lang="en-US" sz="1600" b="0" i="0" u="none" strike="noStrike" dirty="0">
                <a:effectLst/>
              </a:rPr>
              <a:t> - Also called Sports Engine, it is Ontario Soccer’s management and registration system</a:t>
            </a:r>
          </a:p>
          <a:p>
            <a:pPr>
              <a:lnSpc>
                <a:spcPct val="90000"/>
              </a:lnSpc>
              <a:spcBef>
                <a:spcPts val="0"/>
              </a:spcBef>
              <a:spcAft>
                <a:spcPts val="0"/>
              </a:spcAft>
            </a:pPr>
            <a:endParaRPr lang="en-US" sz="1600" b="0" dirty="0">
              <a:effectLst/>
            </a:endParaRPr>
          </a:p>
          <a:p>
            <a:pPr>
              <a:lnSpc>
                <a:spcPct val="90000"/>
              </a:lnSpc>
              <a:spcBef>
                <a:spcPts val="0"/>
              </a:spcBef>
              <a:spcAft>
                <a:spcPts val="0"/>
              </a:spcAft>
            </a:pPr>
            <a:r>
              <a:rPr lang="en-US" sz="1600" b="1" i="0" u="none" strike="noStrike" dirty="0">
                <a:effectLst/>
              </a:rPr>
              <a:t>SEOS</a:t>
            </a:r>
            <a:r>
              <a:rPr lang="en-US" sz="1600" b="0" i="0" u="none" strike="noStrike" dirty="0">
                <a:effectLst/>
              </a:rPr>
              <a:t> - Sports Engine Operating System - only used in reference to registration numbers (</a:t>
            </a:r>
            <a:r>
              <a:rPr lang="en-US" sz="1600" b="0" i="0" u="none" strike="noStrike" dirty="0" err="1">
                <a:effectLst/>
              </a:rPr>
              <a:t>ie</a:t>
            </a:r>
            <a:r>
              <a:rPr lang="en-US" sz="1600" b="0" i="0" u="none" strike="noStrike" dirty="0">
                <a:effectLst/>
              </a:rPr>
              <a:t> SEOS123456)</a:t>
            </a:r>
            <a:endParaRPr lang="en-US" sz="1600" b="0" dirty="0">
              <a:effectLst/>
            </a:endParaRPr>
          </a:p>
          <a:p>
            <a:pPr>
              <a:lnSpc>
                <a:spcPct val="90000"/>
              </a:lnSpc>
            </a:pPr>
            <a:br>
              <a:rPr lang="en-US" sz="2000" dirty="0"/>
            </a:br>
            <a:endParaRPr lang="en-US" sz="2000" dirty="0"/>
          </a:p>
        </p:txBody>
      </p:sp>
    </p:spTree>
    <p:extLst>
      <p:ext uri="{BB962C8B-B14F-4D97-AF65-F5344CB8AC3E}">
        <p14:creationId xmlns:p14="http://schemas.microsoft.com/office/powerpoint/2010/main" val="216583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612B638-AF29-4A83-BFB3-49BF0745B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95528" y="386930"/>
            <a:ext cx="10141799" cy="130055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kern="1200">
                <a:solidFill>
                  <a:schemeClr val="tx1"/>
                </a:solidFill>
                <a:latin typeface="+mj-lt"/>
                <a:ea typeface="+mj-ea"/>
                <a:cs typeface="+mj-cs"/>
              </a:rPr>
              <a:t>The 2024 EOSL season</a:t>
            </a:r>
          </a:p>
        </p:txBody>
      </p:sp>
      <p:sp>
        <p:nvSpPr>
          <p:cNvPr id="38" name="Rectangle 37">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495" r="-2" b="-2"/>
          <a:stretch/>
        </p:blipFill>
        <p:spPr>
          <a:xfrm>
            <a:off x="635295" y="2524715"/>
            <a:ext cx="2743200" cy="3714244"/>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8419" r="7728" b="4"/>
          <a:stretch/>
        </p:blipFill>
        <p:spPr>
          <a:xfrm>
            <a:off x="3622965" y="2524715"/>
            <a:ext cx="2743200" cy="3714244"/>
          </a:xfrm>
          <a:prstGeom prst="rect">
            <a:avLst/>
          </a:prstGeom>
        </p:spPr>
      </p:pic>
      <p:sp>
        <p:nvSpPr>
          <p:cNvPr id="4" name="TextBox 3"/>
          <p:cNvSpPr txBox="1"/>
          <p:nvPr/>
        </p:nvSpPr>
        <p:spPr>
          <a:xfrm>
            <a:off x="6610635" y="2599509"/>
            <a:ext cx="4646645" cy="36394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300" dirty="0"/>
              <a:t>Week of May 20</a:t>
            </a:r>
            <a:r>
              <a:rPr lang="en-US" sz="1300" baseline="30000" dirty="0"/>
              <a:t>th</a:t>
            </a:r>
            <a:r>
              <a:rPr lang="en-US" sz="1300" dirty="0"/>
              <a:t>  	  Season starts</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Week of July 22</a:t>
            </a:r>
            <a:r>
              <a:rPr lang="en-US" sz="1300" baseline="30000" dirty="0"/>
              <a:t>nd</a:t>
            </a:r>
            <a:r>
              <a:rPr lang="en-US" sz="1300" dirty="0"/>
              <a:t>  	  Start of two-week mid season break</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Week of August 5</a:t>
            </a:r>
            <a:r>
              <a:rPr lang="en-US" sz="1300" baseline="30000" dirty="0"/>
              <a:t>th</a:t>
            </a:r>
            <a:r>
              <a:rPr lang="en-US" sz="1300" dirty="0"/>
              <a:t>	  Season resumes</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Week of August 18</a:t>
            </a:r>
            <a:r>
              <a:rPr lang="en-US" sz="1300" baseline="30000" dirty="0"/>
              <a:t>th</a:t>
            </a:r>
            <a:r>
              <a:rPr lang="en-US" sz="1300" dirty="0"/>
              <a:t> 	  Under 18 season concludes</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Week of September 2</a:t>
            </a:r>
            <a:r>
              <a:rPr lang="en-US" sz="1300" baseline="30000" dirty="0"/>
              <a:t>nd</a:t>
            </a:r>
            <a:r>
              <a:rPr lang="en-US" sz="1300" dirty="0"/>
              <a:t>	  Last week of Summer Season</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Week of September 29</a:t>
            </a:r>
            <a:r>
              <a:rPr lang="en-US" sz="1300" baseline="30000" dirty="0"/>
              <a:t>th  </a:t>
            </a:r>
            <a:r>
              <a:rPr lang="en-US" sz="1300" dirty="0"/>
              <a:t>All games to be played</a:t>
            </a:r>
          </a:p>
        </p:txBody>
      </p:sp>
      <p:sp>
        <p:nvSpPr>
          <p:cNvPr id="42" name="Rectangle 41">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13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1" name="Rectangle 1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D6AB39D-7993-CBBD-E745-F63EC926ABF1}"/>
              </a:ext>
            </a:extLst>
          </p:cNvPr>
          <p:cNvSpPr txBox="1"/>
          <p:nvPr/>
        </p:nvSpPr>
        <p:spPr>
          <a:xfrm>
            <a:off x="590719" y="2330505"/>
            <a:ext cx="4803113"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dirty="0"/>
              <a:t>League Website Information </a:t>
            </a:r>
            <a:r>
              <a:rPr lang="en-US" sz="1400" dirty="0">
                <a:hlinkClick r:id="rId2"/>
              </a:rPr>
              <a:t>www.eosl.ca</a:t>
            </a:r>
            <a:endParaRPr lang="en-US" sz="14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Discipline - </a:t>
            </a:r>
            <a:r>
              <a:rPr lang="en-US" sz="1400" u="sng" dirty="0">
                <a:solidFill>
                  <a:schemeClr val="accent1">
                    <a:lumMod val="75000"/>
                  </a:schemeClr>
                </a:solidFill>
              </a:rPr>
              <a:t>https://eosl.ca/discipline/</a:t>
            </a:r>
          </a:p>
          <a:p>
            <a:pPr indent="-228600">
              <a:lnSpc>
                <a:spcPct val="90000"/>
              </a:lnSpc>
              <a:spcAft>
                <a:spcPts val="600"/>
              </a:spcAft>
              <a:buFont typeface="Arial" panose="020B0604020202020204" pitchFamily="34" charset="0"/>
              <a:buChar char="•"/>
            </a:pPr>
            <a:r>
              <a:rPr lang="en-US" sz="1400" dirty="0"/>
              <a:t>Rules - </a:t>
            </a:r>
            <a:r>
              <a:rPr lang="en-US" sz="1400" dirty="0">
                <a:hlinkClick r:id="rId3"/>
              </a:rPr>
              <a:t>https://eosl.ca/league-rules-2/</a:t>
            </a:r>
            <a:endParaRPr lang="en-US" sz="1400" dirty="0"/>
          </a:p>
          <a:p>
            <a:pPr indent="-228600">
              <a:lnSpc>
                <a:spcPct val="90000"/>
              </a:lnSpc>
              <a:spcAft>
                <a:spcPts val="600"/>
              </a:spcAft>
              <a:buFont typeface="Arial" panose="020B0604020202020204" pitchFamily="34" charset="0"/>
              <a:buChar char="•"/>
            </a:pPr>
            <a:r>
              <a:rPr lang="en-US" sz="1400" dirty="0"/>
              <a:t>Policies - </a:t>
            </a:r>
            <a:r>
              <a:rPr lang="en-US" sz="1400" dirty="0">
                <a:hlinkClick r:id="rId4"/>
              </a:rPr>
              <a:t>https://eosl.ca/policies/</a:t>
            </a:r>
            <a:endParaRPr lang="en-US" sz="1400" dirty="0"/>
          </a:p>
          <a:p>
            <a:pPr indent="-228600">
              <a:lnSpc>
                <a:spcPct val="90000"/>
              </a:lnSpc>
              <a:spcAft>
                <a:spcPts val="600"/>
              </a:spcAft>
              <a:buFont typeface="Arial" panose="020B0604020202020204" pitchFamily="34" charset="0"/>
              <a:buChar char="•"/>
            </a:pPr>
            <a:r>
              <a:rPr lang="en-US" sz="1400" dirty="0"/>
              <a:t>FAQ - </a:t>
            </a:r>
            <a:r>
              <a:rPr lang="en-US" sz="1400" dirty="0">
                <a:hlinkClick r:id="rId5"/>
              </a:rPr>
              <a:t>https://eosl.ca/coach-manager-faq/</a:t>
            </a:r>
            <a:endParaRPr lang="en-US" sz="14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16" name="Rectangle 1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DF01929-43AF-73DA-C834-1AFC1ECD9344}"/>
              </a:ext>
            </a:extLst>
          </p:cNvPr>
          <p:cNvPicPr>
            <a:picLocks noChangeAspect="1"/>
          </p:cNvPicPr>
          <p:nvPr/>
        </p:nvPicPr>
        <p:blipFill rotWithShape="1">
          <a:blip r:embed="rId6"/>
          <a:srcRect l="5938" r="1736" b="2"/>
          <a:stretch/>
        </p:blipFill>
        <p:spPr>
          <a:xfrm>
            <a:off x="5977788" y="799352"/>
            <a:ext cx="5425410" cy="5259296"/>
          </a:xfrm>
          <a:prstGeom prst="rect">
            <a:avLst/>
          </a:prstGeom>
        </p:spPr>
      </p:pic>
    </p:spTree>
    <p:extLst>
      <p:ext uri="{BB962C8B-B14F-4D97-AF65-F5344CB8AC3E}">
        <p14:creationId xmlns:p14="http://schemas.microsoft.com/office/powerpoint/2010/main" val="290042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F0E4D9-8F1F-4C30-93E1-BD169F2FBFA1}"/>
              </a:ext>
            </a:extLst>
          </p:cNvPr>
          <p:cNvSpPr txBox="1"/>
          <p:nvPr/>
        </p:nvSpPr>
        <p:spPr>
          <a:xfrm>
            <a:off x="944880" y="921435"/>
            <a:ext cx="9906000" cy="4801314"/>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3.04 Maximum 20 players</a:t>
            </a:r>
          </a:p>
          <a:p>
            <a:endParaRPr lang="en-US"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3.05 The deadline for placing a player on a team roster is July 31st of each year </a:t>
            </a:r>
          </a:p>
          <a:p>
            <a:endParaRPr lang="en-US"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6.03 The names of players and team officials who are not present at the game must be crossed out on the game sheet. All players and team officials, including call-ups, whose names appear on the game sheet that are not crossed out, will be deemed to have played or participated in the game, and could be subject to disciplinary action based on being deemed to have participated in the game </a:t>
            </a:r>
          </a:p>
          <a:p>
            <a:endParaRPr lang="en-US"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6.04 When a game sheet cannot be printed from the LMS due to technical difficulties, the team will inform the EOSL by email that the team was unable to print the game sheet. Notice of the difficulty must be received prior to the game start time. If notice is received after the game start time, the team's Club will be subject to the applicable fine as per the published EOSL Fees and Fines Schedule </a:t>
            </a:r>
          </a:p>
          <a:p>
            <a:endParaRPr lang="en-US"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7.03 No protest pertaining to the eligibility of a player will be entertained if ID is not checked prior to the game. For further clarity, a notation must be made on the game sheet that the game is being played under protest. </a:t>
            </a:r>
            <a:endParaRPr lang="en-CA" dirty="0"/>
          </a:p>
        </p:txBody>
      </p:sp>
    </p:spTree>
    <p:extLst>
      <p:ext uri="{BB962C8B-B14F-4D97-AF65-F5344CB8AC3E}">
        <p14:creationId xmlns:p14="http://schemas.microsoft.com/office/powerpoint/2010/main" val="150754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D5F048-64E1-E52E-7134-B8D9D0843667}"/>
              </a:ext>
            </a:extLst>
          </p:cNvPr>
          <p:cNvSpPr txBox="1"/>
          <p:nvPr/>
        </p:nvSpPr>
        <p:spPr>
          <a:xfrm>
            <a:off x="599440" y="922496"/>
            <a:ext cx="10556240" cy="3693319"/>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11.02 Only the players listed on the game sheet and a maximum of 4 team officials are permitted to be in the designated technical area. All substitute players and team officials will confine themselves to their designated technical area </a:t>
            </a:r>
          </a:p>
          <a:p>
            <a:endParaRPr lang="en-US"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11.05 No coach or team official may enter the field of play at any time without the prior approval of the Referee </a:t>
            </a:r>
          </a:p>
          <a:p>
            <a:endParaRPr lang="en-US"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11.08 Clubs and team officials are always fully responsible, at all times, for the conduct of their players, other team officials and spectators, at and in the vicinity of any game in which their team participates, including the parking lot </a:t>
            </a:r>
          </a:p>
          <a:p>
            <a:endParaRPr lang="en-US"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12.03 If both teams jointly agree not to play a scheduled game, then each team will receive a loss (with no score) and nil points from that game and the teams will be subject to disciplinary action </a:t>
            </a:r>
            <a:endParaRPr lang="en-CA" dirty="0"/>
          </a:p>
        </p:txBody>
      </p:sp>
    </p:spTree>
    <p:extLst>
      <p:ext uri="{BB962C8B-B14F-4D97-AF65-F5344CB8AC3E}">
        <p14:creationId xmlns:p14="http://schemas.microsoft.com/office/powerpoint/2010/main" val="168621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74371" y="1738142"/>
            <a:ext cx="4882619" cy="2862322"/>
          </a:xfrm>
          <a:prstGeom prst="rect">
            <a:avLst/>
          </a:prstGeom>
          <a:noFill/>
        </p:spPr>
        <p:txBody>
          <a:bodyPr wrap="none" rtlCol="0">
            <a:spAutoFit/>
          </a:bodyPr>
          <a:lstStyle/>
          <a:p>
            <a:r>
              <a:rPr lang="en-US" dirty="0"/>
              <a:t>Your 2024 website is mobile friendly</a:t>
            </a:r>
          </a:p>
          <a:p>
            <a:endParaRPr lang="en-US" dirty="0"/>
          </a:p>
          <a:p>
            <a:r>
              <a:rPr lang="en-US" dirty="0"/>
              <a:t>The site will allow us to keep</a:t>
            </a:r>
          </a:p>
          <a:p>
            <a:r>
              <a:rPr lang="en-US" dirty="0"/>
              <a:t>you posted of league and other </a:t>
            </a:r>
          </a:p>
          <a:p>
            <a:r>
              <a:rPr lang="en-US" dirty="0"/>
              <a:t>soccer news</a:t>
            </a:r>
          </a:p>
          <a:p>
            <a:endParaRPr lang="en-US" dirty="0"/>
          </a:p>
          <a:p>
            <a:r>
              <a:rPr lang="en-US" dirty="0"/>
              <a:t>There is an app is called E2E Soccer League Centre</a:t>
            </a:r>
          </a:p>
          <a:p>
            <a:endParaRPr lang="en-US" dirty="0"/>
          </a:p>
          <a:p>
            <a:endParaRPr lang="en-US" dirty="0"/>
          </a:p>
          <a:p>
            <a:endParaRPr lang="en-US" dirty="0"/>
          </a:p>
        </p:txBody>
      </p:sp>
      <p:sp>
        <p:nvSpPr>
          <p:cNvPr id="12" name="TextBox 11"/>
          <p:cNvSpPr txBox="1"/>
          <p:nvPr/>
        </p:nvSpPr>
        <p:spPr>
          <a:xfrm>
            <a:off x="6688743" y="745278"/>
            <a:ext cx="3528338" cy="461665"/>
          </a:xfrm>
          <a:prstGeom prst="rect">
            <a:avLst/>
          </a:prstGeom>
          <a:noFill/>
        </p:spPr>
        <p:txBody>
          <a:bodyPr wrap="none" rtlCol="0">
            <a:spAutoFit/>
          </a:bodyPr>
          <a:lstStyle/>
          <a:p>
            <a:r>
              <a:rPr lang="en-US" sz="2400" b="1" dirty="0"/>
              <a:t>Website – Mobile Friendly</a:t>
            </a:r>
          </a:p>
        </p:txBody>
      </p:sp>
      <p:grpSp>
        <p:nvGrpSpPr>
          <p:cNvPr id="4" name="Group 3">
            <a:extLst>
              <a:ext uri="{FF2B5EF4-FFF2-40B4-BE49-F238E27FC236}">
                <a16:creationId xmlns:a16="http://schemas.microsoft.com/office/drawing/2014/main" id="{E8811A98-3740-751D-9678-BB3D155A33DC}"/>
              </a:ext>
            </a:extLst>
          </p:cNvPr>
          <p:cNvGrpSpPr/>
          <p:nvPr/>
        </p:nvGrpSpPr>
        <p:grpSpPr>
          <a:xfrm>
            <a:off x="1270219" y="79977"/>
            <a:ext cx="2661701" cy="5680743"/>
            <a:chOff x="1270219" y="79977"/>
            <a:chExt cx="3432770" cy="6698046"/>
          </a:xfrm>
        </p:grpSpPr>
        <p:pic>
          <p:nvPicPr>
            <p:cNvPr id="9" name="Picture 7" descr="scre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219" y="79977"/>
              <a:ext cx="3432770" cy="669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1A43EF5-A9A9-4E3D-E89A-ACE70E9A8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078" y="1136590"/>
              <a:ext cx="2321723" cy="4654455"/>
            </a:xfrm>
            <a:prstGeom prst="rect">
              <a:avLst/>
            </a:prstGeom>
          </p:spPr>
        </p:pic>
      </p:grpSp>
    </p:spTree>
    <p:extLst>
      <p:ext uri="{BB962C8B-B14F-4D97-AF65-F5344CB8AC3E}">
        <p14:creationId xmlns:p14="http://schemas.microsoft.com/office/powerpoint/2010/main" val="1833913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95528" y="386930"/>
            <a:ext cx="10141799" cy="130055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tx1"/>
                </a:solidFill>
                <a:latin typeface="+mj-lt"/>
                <a:ea typeface="+mj-ea"/>
                <a:cs typeface="+mj-cs"/>
              </a:rPr>
              <a:t>Setting up your team management account</a:t>
            </a:r>
          </a:p>
        </p:txBody>
      </p:sp>
      <p:sp>
        <p:nvSpPr>
          <p:cNvPr id="11" name="Rectangle 10">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295" y="3152209"/>
            <a:ext cx="5150277" cy="2459256"/>
          </a:xfrm>
          <a:prstGeom prst="rect">
            <a:avLst/>
          </a:prstGeom>
        </p:spPr>
      </p:pic>
      <p:sp>
        <p:nvSpPr>
          <p:cNvPr id="4" name="TextBox 3"/>
          <p:cNvSpPr txBox="1"/>
          <p:nvPr/>
        </p:nvSpPr>
        <p:spPr>
          <a:xfrm>
            <a:off x="6406429" y="2599509"/>
            <a:ext cx="4530898" cy="36394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1" dirty="0"/>
              <a:t>These tasks need to be done before the start of the season</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Every coach and team manager needs to perform an activation process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Your name won’t appear on game sheets until you have done this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15" name="Rectangle 14">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169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4982</TotalTime>
  <Words>1633</Words>
  <Application>Microsoft Office PowerPoint</Application>
  <PresentationFormat>Widescreen</PresentationFormat>
  <Paragraphs>193</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Baigent</dc:creator>
  <cp:lastModifiedBy>Dawn Dinsdale</cp:lastModifiedBy>
  <cp:revision>60</cp:revision>
  <dcterms:created xsi:type="dcterms:W3CDTF">2022-05-05T21:24:46Z</dcterms:created>
  <dcterms:modified xsi:type="dcterms:W3CDTF">2024-05-08T22:43:23Z</dcterms:modified>
</cp:coreProperties>
</file>